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1.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935" r:id="rId4"/>
  </p:sldMasterIdLst>
  <p:notesMasterIdLst>
    <p:notesMasterId r:id="rId46"/>
  </p:notesMasterIdLst>
  <p:handoutMasterIdLst>
    <p:handoutMasterId r:id="rId47"/>
  </p:handoutMasterIdLst>
  <p:sldIdLst>
    <p:sldId id="631" r:id="rId5"/>
    <p:sldId id="1902" r:id="rId6"/>
    <p:sldId id="1899" r:id="rId7"/>
    <p:sldId id="1880" r:id="rId8"/>
    <p:sldId id="1882" r:id="rId9"/>
    <p:sldId id="1900" r:id="rId10"/>
    <p:sldId id="1896" r:id="rId11"/>
    <p:sldId id="487" r:id="rId12"/>
    <p:sldId id="1892" r:id="rId13"/>
    <p:sldId id="1893" r:id="rId14"/>
    <p:sldId id="1894" r:id="rId15"/>
    <p:sldId id="1901" r:id="rId16"/>
    <p:sldId id="579" r:id="rId17"/>
    <p:sldId id="299" r:id="rId18"/>
    <p:sldId id="1878" r:id="rId19"/>
    <p:sldId id="632" r:id="rId20"/>
    <p:sldId id="633" r:id="rId21"/>
    <p:sldId id="624" r:id="rId22"/>
    <p:sldId id="323" r:id="rId23"/>
    <p:sldId id="611" r:id="rId24"/>
    <p:sldId id="634" r:id="rId25"/>
    <p:sldId id="586" r:id="rId26"/>
    <p:sldId id="1870" r:id="rId27"/>
    <p:sldId id="1864" r:id="rId28"/>
    <p:sldId id="1897" r:id="rId29"/>
    <p:sldId id="532" r:id="rId30"/>
    <p:sldId id="568" r:id="rId31"/>
    <p:sldId id="548" r:id="rId32"/>
    <p:sldId id="1849" r:id="rId33"/>
    <p:sldId id="1848" r:id="rId34"/>
    <p:sldId id="1851" r:id="rId35"/>
    <p:sldId id="1850" r:id="rId36"/>
    <p:sldId id="1862" r:id="rId37"/>
    <p:sldId id="1898" r:id="rId38"/>
    <p:sldId id="1845" r:id="rId39"/>
    <p:sldId id="1847" r:id="rId40"/>
    <p:sldId id="1852" r:id="rId41"/>
    <p:sldId id="271" r:id="rId42"/>
    <p:sldId id="1853" r:id="rId43"/>
    <p:sldId id="1859" r:id="rId44"/>
    <p:sldId id="1858" r:id="rId45"/>
  </p:sldIdLst>
  <p:sldSz cx="12188825" cy="6858000"/>
  <p:notesSz cx="7010400" cy="92964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888" userDrawn="1">
          <p15:clr>
            <a:srgbClr val="A4A3A4"/>
          </p15:clr>
        </p15:guide>
        <p15:guide id="2" pos="3839" userDrawn="1">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A1A7D"/>
    <a:srgbClr val="C39C2F"/>
    <a:srgbClr val="C59C27"/>
    <a:srgbClr val="D13940"/>
    <a:srgbClr val="EF9A1A"/>
    <a:srgbClr val="907262"/>
    <a:srgbClr val="B3CD1F"/>
    <a:srgbClr val="43B1E5"/>
    <a:srgbClr val="00B8BB"/>
    <a:srgbClr val="426FB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216" autoAdjust="0"/>
    <p:restoredTop sz="82336" autoAdjust="0"/>
  </p:normalViewPr>
  <p:slideViewPr>
    <p:cSldViewPr snapToGrid="0" showGuides="1">
      <p:cViewPr varScale="1">
        <p:scale>
          <a:sx n="99" d="100"/>
          <a:sy n="99" d="100"/>
        </p:scale>
        <p:origin x="616" y="184"/>
      </p:cViewPr>
      <p:guideLst>
        <p:guide orient="horz" pos="888"/>
        <p:guide pos="3839"/>
      </p:guideLst>
    </p:cSldViewPr>
  </p:slid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55" d="100"/>
          <a:sy n="55" d="100"/>
        </p:scale>
        <p:origin x="-1472" y="-64"/>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handoutMaster" Target="handoutMasters/handoutMaster1.xml"/><Relationship Id="rId50"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notesMaster" Target="notesMasters/notesMaster1.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70338" y="0"/>
            <a:ext cx="3038475" cy="465138"/>
          </a:xfrm>
          <a:prstGeom prst="rect">
            <a:avLst/>
          </a:prstGeom>
        </p:spPr>
        <p:txBody>
          <a:bodyPr vert="horz" lIns="91440" tIns="45720" rIns="91440" bIns="45720" rtlCol="0"/>
          <a:lstStyle>
            <a:lvl1pPr algn="r">
              <a:defRPr sz="1200"/>
            </a:lvl1pPr>
          </a:lstStyle>
          <a:p>
            <a:fld id="{0B842F42-2CE9-4E35-95C1-410DC08A50B1}" type="datetimeFigureOut">
              <a:rPr lang="en-US" smtClean="0"/>
              <a:t>5/5/23</a:t>
            </a:fld>
            <a:endParaRPr lang="en-US"/>
          </a:p>
        </p:txBody>
      </p:sp>
      <p:sp>
        <p:nvSpPr>
          <p:cNvPr id="4" name="Footer Placeholder 3"/>
          <p:cNvSpPr>
            <a:spLocks noGrp="1"/>
          </p:cNvSpPr>
          <p:nvPr>
            <p:ph type="ftr" sz="quarter" idx="2"/>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70338" y="8829675"/>
            <a:ext cx="3038475" cy="465138"/>
          </a:xfrm>
          <a:prstGeom prst="rect">
            <a:avLst/>
          </a:prstGeom>
        </p:spPr>
        <p:txBody>
          <a:bodyPr vert="horz" lIns="91440" tIns="45720" rIns="91440" bIns="45720" rtlCol="0" anchor="b"/>
          <a:lstStyle>
            <a:lvl1pPr algn="r">
              <a:defRPr sz="1200"/>
            </a:lvl1pPr>
          </a:lstStyle>
          <a:p>
            <a:fld id="{26F2E89A-4FDF-4617-8DDF-BE2769EE821E}" type="slidenum">
              <a:rPr lang="en-US" smtClean="0"/>
              <a:t>‹#›</a:t>
            </a:fld>
            <a:endParaRPr lang="en-US"/>
          </a:p>
        </p:txBody>
      </p:sp>
    </p:spTree>
    <p:extLst>
      <p:ext uri="{BB962C8B-B14F-4D97-AF65-F5344CB8AC3E}">
        <p14:creationId xmlns:p14="http://schemas.microsoft.com/office/powerpoint/2010/main" val="25792619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5138"/>
          </a:xfrm>
          <a:prstGeom prst="rect">
            <a:avLst/>
          </a:prstGeom>
        </p:spPr>
        <p:txBody>
          <a:bodyPr vert="horz" lIns="91440" tIns="45720" rIns="91440" bIns="45720" rtlCol="0"/>
          <a:lstStyle>
            <a:lvl1pPr algn="r">
              <a:defRPr sz="1200"/>
            </a:lvl1pPr>
          </a:lstStyle>
          <a:p>
            <a:fld id="{6F282904-F315-4730-8D91-37D99E141A6F}" type="datetimeFigureOut">
              <a:rPr lang="en-US" smtClean="0"/>
              <a:t>5/5/23</a:t>
            </a:fld>
            <a:endParaRPr lang="en-US"/>
          </a:p>
        </p:txBody>
      </p:sp>
      <p:sp>
        <p:nvSpPr>
          <p:cNvPr id="4" name="Slide Image Placeholder 3"/>
          <p:cNvSpPr>
            <a:spLocks noGrp="1" noRot="1" noChangeAspect="1"/>
          </p:cNvSpPr>
          <p:nvPr>
            <p:ph type="sldImg" idx="2"/>
          </p:nvPr>
        </p:nvSpPr>
        <p:spPr>
          <a:xfrm>
            <a:off x="407988" y="696913"/>
            <a:ext cx="6194425" cy="34861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16425"/>
            <a:ext cx="5607050" cy="4183063"/>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5138"/>
          </a:xfrm>
          <a:prstGeom prst="rect">
            <a:avLst/>
          </a:prstGeom>
        </p:spPr>
        <p:txBody>
          <a:bodyPr vert="horz" lIns="91440" tIns="45720" rIns="91440" bIns="45720" rtlCol="0" anchor="b"/>
          <a:lstStyle>
            <a:lvl1pPr algn="r">
              <a:defRPr sz="1200"/>
            </a:lvl1pPr>
          </a:lstStyle>
          <a:p>
            <a:fld id="{54E672D7-8E2D-4611-973D-F4591A707C34}" type="slidenum">
              <a:rPr lang="en-US" smtClean="0"/>
              <a:t>‹#›</a:t>
            </a:fld>
            <a:endParaRPr lang="en-US"/>
          </a:p>
        </p:txBody>
      </p:sp>
    </p:spTree>
    <p:extLst>
      <p:ext uri="{BB962C8B-B14F-4D97-AF65-F5344CB8AC3E}">
        <p14:creationId xmlns:p14="http://schemas.microsoft.com/office/powerpoint/2010/main" val="17013578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So, your software's current functionality has been documented, and some initial tests are written.  Where do you go from here?  How do you improve your testing situation to the point where it's considered "done"?</a:t>
            </a:r>
          </a:p>
        </p:txBody>
      </p:sp>
      <p:sp>
        <p:nvSpPr>
          <p:cNvPr id="4" name="Slide Number Placeholder 3"/>
          <p:cNvSpPr>
            <a:spLocks noGrp="1"/>
          </p:cNvSpPr>
          <p:nvPr>
            <p:ph type="sldNum" sz="quarter" idx="5"/>
          </p:nvPr>
        </p:nvSpPr>
        <p:spPr/>
        <p:txBody>
          <a:bodyPr/>
          <a:lstStyle/>
          <a:p>
            <a:fld id="{54E672D7-8E2D-4611-973D-F4591A707C34}" type="slidenum">
              <a:rPr lang="en-US" smtClean="0"/>
              <a:t>1</a:t>
            </a:fld>
            <a:endParaRPr lang="en-US"/>
          </a:p>
        </p:txBody>
      </p:sp>
    </p:spTree>
    <p:extLst>
      <p:ext uri="{BB962C8B-B14F-4D97-AF65-F5344CB8AC3E}">
        <p14:creationId xmlns:p14="http://schemas.microsoft.com/office/powerpoint/2010/main" val="40526612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For codes based on C, C++, and Fortran, the </a:t>
            </a:r>
            <a:r>
              <a:rPr lang="en-US" sz="1200" kern="1200" dirty="0" err="1">
                <a:solidFill>
                  <a:schemeClr val="tx1"/>
                </a:solidFill>
                <a:effectLst/>
                <a:latin typeface="+mn-lt"/>
                <a:ea typeface="+mn-ea"/>
                <a:cs typeface="+mn-cs"/>
              </a:rPr>
              <a:t>CMake</a:t>
            </a:r>
            <a:r>
              <a:rPr lang="en-US" sz="1200" kern="1200" dirty="0">
                <a:solidFill>
                  <a:schemeClr val="tx1"/>
                </a:solidFill>
                <a:effectLst/>
                <a:latin typeface="+mn-lt"/>
                <a:ea typeface="+mn-ea"/>
                <a:cs typeface="+mn-cs"/>
              </a:rPr>
              <a:t> build system is very popular.  </a:t>
            </a:r>
            <a:r>
              <a:rPr lang="en-US" sz="1200" kern="1200" dirty="0" err="1">
                <a:solidFill>
                  <a:schemeClr val="tx1"/>
                </a:solidFill>
                <a:effectLst/>
                <a:latin typeface="+mn-lt"/>
                <a:ea typeface="+mn-ea"/>
                <a:cs typeface="+mn-cs"/>
              </a:rPr>
              <a:t>CMake</a:t>
            </a:r>
            <a:r>
              <a:rPr lang="en-US" sz="1200" kern="1200" dirty="0">
                <a:solidFill>
                  <a:schemeClr val="tx1"/>
                </a:solidFill>
                <a:effectLst/>
                <a:latin typeface="+mn-lt"/>
                <a:ea typeface="+mn-ea"/>
                <a:cs typeface="+mn-cs"/>
              </a:rPr>
              <a:t> provides an easy way to build tests with its `</a:t>
            </a:r>
            <a:r>
              <a:rPr lang="en-US" sz="1200" kern="1200" dirty="0" err="1">
                <a:solidFill>
                  <a:schemeClr val="tx1"/>
                </a:solidFill>
                <a:effectLst/>
                <a:latin typeface="+mn-lt"/>
                <a:ea typeface="+mn-ea"/>
                <a:cs typeface="+mn-cs"/>
              </a:rPr>
              <a:t>ctest</a:t>
            </a:r>
            <a:r>
              <a:rPr lang="en-US" sz="1200" kern="1200" dirty="0">
                <a:solidFill>
                  <a:schemeClr val="tx1"/>
                </a:solidFill>
                <a:effectLst/>
                <a:latin typeface="+mn-lt"/>
                <a:ea typeface="+mn-ea"/>
                <a:cs typeface="+mn-cs"/>
              </a:rPr>
              <a:t>` framework.  Using that really just requires you to call `</a:t>
            </a:r>
            <a:r>
              <a:rPr lang="en-US" sz="1200" kern="1200" dirty="0" err="1">
                <a:solidFill>
                  <a:schemeClr val="tx1"/>
                </a:solidFill>
                <a:effectLst/>
                <a:latin typeface="+mn-lt"/>
                <a:ea typeface="+mn-ea"/>
                <a:cs typeface="+mn-cs"/>
              </a:rPr>
              <a:t>add_test</a:t>
            </a:r>
            <a:r>
              <a:rPr lang="en-US" sz="1200" kern="1200" dirty="0">
                <a:solidFill>
                  <a:schemeClr val="tx1"/>
                </a:solidFill>
                <a:effectLst/>
                <a:latin typeface="+mn-lt"/>
                <a:ea typeface="+mn-ea"/>
                <a:cs typeface="+mn-cs"/>
              </a:rPr>
              <a:t>` inside your </a:t>
            </a:r>
            <a:r>
              <a:rPr lang="en-US" sz="1200" kern="1200" dirty="0" err="1">
                <a:solidFill>
                  <a:schemeClr val="tx1"/>
                </a:solidFill>
                <a:effectLst/>
                <a:latin typeface="+mn-lt"/>
                <a:ea typeface="+mn-ea"/>
                <a:cs typeface="+mn-cs"/>
              </a:rPr>
              <a:t>cmake</a:t>
            </a:r>
            <a:r>
              <a:rPr lang="en-US" sz="1200" kern="1200" dirty="0">
                <a:solidFill>
                  <a:schemeClr val="tx1"/>
                </a:solidFill>
                <a:effectLst/>
                <a:latin typeface="+mn-lt"/>
                <a:ea typeface="+mn-ea"/>
                <a:cs typeface="+mn-cs"/>
              </a:rPr>
              <a:t> file.  After writing a few tests that way, however, you'll probably want to use a library like google-test or catch2 to make your tests more readable.  The BLT project provides a set of </a:t>
            </a:r>
            <a:r>
              <a:rPr lang="en-US" sz="1200" kern="1200" dirty="0" err="1">
                <a:solidFill>
                  <a:schemeClr val="tx1"/>
                </a:solidFill>
                <a:effectLst/>
                <a:latin typeface="+mn-lt"/>
                <a:ea typeface="+mn-ea"/>
                <a:cs typeface="+mn-cs"/>
              </a:rPr>
              <a:t>cmake</a:t>
            </a:r>
            <a:r>
              <a:rPr lang="en-US" sz="1200" kern="1200" dirty="0">
                <a:solidFill>
                  <a:schemeClr val="tx1"/>
                </a:solidFill>
                <a:effectLst/>
                <a:latin typeface="+mn-lt"/>
                <a:ea typeface="+mn-ea"/>
                <a:cs typeface="+mn-cs"/>
              </a:rPr>
              <a:t> files designed for building with google-test (for C) or FRUIT (for Fortran), doing code coverage, and CI.  One of its best features is that it's well-documented, so the instructions tell you exactly how to add it to your project.  It also has shortcuts for creating nice documentation with </a:t>
            </a:r>
            <a:r>
              <a:rPr lang="en-US" sz="1200" kern="1200" dirty="0" err="1">
                <a:solidFill>
                  <a:schemeClr val="tx1"/>
                </a:solidFill>
                <a:effectLst/>
                <a:latin typeface="+mn-lt"/>
                <a:ea typeface="+mn-ea"/>
                <a:cs typeface="+mn-cs"/>
              </a:rPr>
              <a:t>doxygen</a:t>
            </a:r>
            <a:r>
              <a:rPr lang="en-US" sz="1200" kern="1200" dirty="0">
                <a:solidFill>
                  <a:schemeClr val="tx1"/>
                </a:solidFill>
                <a:effectLst/>
                <a:latin typeface="+mn-lt"/>
                <a:ea typeface="+mn-ea"/>
                <a:cs typeface="+mn-cs"/>
              </a:rPr>
              <a:t> plus Sphinx.  The terminal output I'm showing here demonstrates that you can build an "empty" project and get tests working out of the box.</a:t>
            </a:r>
          </a:p>
        </p:txBody>
      </p:sp>
      <p:sp>
        <p:nvSpPr>
          <p:cNvPr id="4" name="Slide Number Placeholder 3"/>
          <p:cNvSpPr>
            <a:spLocks noGrp="1"/>
          </p:cNvSpPr>
          <p:nvPr>
            <p:ph type="sldNum" sz="quarter" idx="5"/>
          </p:nvPr>
        </p:nvSpPr>
        <p:spPr/>
        <p:txBody>
          <a:bodyPr/>
          <a:lstStyle/>
          <a:p>
            <a:fld id="{54E672D7-8E2D-4611-973D-F4591A707C34}" type="slidenum">
              <a:rPr lang="en-US" smtClean="0"/>
              <a:t>17</a:t>
            </a:fld>
            <a:endParaRPr lang="en-US"/>
          </a:p>
        </p:txBody>
      </p:sp>
    </p:spTree>
    <p:extLst>
      <p:ext uri="{BB962C8B-B14F-4D97-AF65-F5344CB8AC3E}">
        <p14:creationId xmlns:p14="http://schemas.microsoft.com/office/powerpoint/2010/main" val="42551281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18</a:t>
            </a:fld>
            <a:endParaRPr lang="en-US"/>
          </a:p>
        </p:txBody>
      </p:sp>
    </p:spTree>
    <p:extLst>
      <p:ext uri="{BB962C8B-B14F-4D97-AF65-F5344CB8AC3E}">
        <p14:creationId xmlns:p14="http://schemas.microsoft.com/office/powerpoint/2010/main" val="23498223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Here's an example of the graphical coverage summary you can get with hosted services.  There's </a:t>
            </a:r>
            <a:r>
              <a:rPr lang="en-US" sz="1200" kern="1200" dirty="0" err="1">
                <a:solidFill>
                  <a:schemeClr val="tx1"/>
                </a:solidFill>
                <a:effectLst/>
                <a:latin typeface="+mn-lt"/>
                <a:ea typeface="+mn-ea"/>
                <a:cs typeface="+mn-cs"/>
              </a:rPr>
              <a:t>youtube</a:t>
            </a:r>
            <a:r>
              <a:rPr lang="en-US" sz="1200" kern="1200">
                <a:solidFill>
                  <a:schemeClr val="tx1"/>
                </a:solidFill>
                <a:effectLst/>
                <a:latin typeface="+mn-lt"/>
                <a:ea typeface="+mn-ea"/>
                <a:cs typeface="+mn-cs"/>
              </a:rPr>
              <a:t> tutorials for implementing these sorts of things.</a:t>
            </a:r>
          </a:p>
        </p:txBody>
      </p:sp>
      <p:sp>
        <p:nvSpPr>
          <p:cNvPr id="4" name="Slide Number Placeholder 3"/>
          <p:cNvSpPr>
            <a:spLocks noGrp="1"/>
          </p:cNvSpPr>
          <p:nvPr>
            <p:ph type="sldNum" sz="quarter" idx="10"/>
          </p:nvPr>
        </p:nvSpPr>
        <p:spPr/>
        <p:txBody>
          <a:bodyPr/>
          <a:lstStyle/>
          <a:p>
            <a:fld id="{54E672D7-8E2D-4611-973D-F4591A707C34}" type="slidenum">
              <a:rPr lang="en-US" smtClean="0"/>
              <a:t>19</a:t>
            </a:fld>
            <a:endParaRPr lang="en-US"/>
          </a:p>
        </p:txBody>
      </p:sp>
    </p:spTree>
    <p:extLst>
      <p:ext uri="{BB962C8B-B14F-4D97-AF65-F5344CB8AC3E}">
        <p14:creationId xmlns:p14="http://schemas.microsoft.com/office/powerpoint/2010/main" val="29538389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Even if you follow the TDD methodology, it is useful to know how much code is actually being tested. </a:t>
            </a:r>
          </a:p>
        </p:txBody>
      </p:sp>
      <p:sp>
        <p:nvSpPr>
          <p:cNvPr id="4" name="Slide Number Placeholder 3"/>
          <p:cNvSpPr>
            <a:spLocks noGrp="1"/>
          </p:cNvSpPr>
          <p:nvPr>
            <p:ph type="sldNum" sz="quarter" idx="5"/>
          </p:nvPr>
        </p:nvSpPr>
        <p:spPr/>
        <p:txBody>
          <a:bodyPr/>
          <a:lstStyle/>
          <a:p>
            <a:fld id="{54E672D7-8E2D-4611-973D-F4591A707C34}" type="slidenum">
              <a:rPr lang="en-US" smtClean="0"/>
              <a:t>20</a:t>
            </a:fld>
            <a:endParaRPr lang="en-US"/>
          </a:p>
        </p:txBody>
      </p:sp>
    </p:spTree>
    <p:extLst>
      <p:ext uri="{BB962C8B-B14F-4D97-AF65-F5344CB8AC3E}">
        <p14:creationId xmlns:p14="http://schemas.microsoft.com/office/powerpoint/2010/main" val="20390899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If you've passed these initial hurdles, and you want to go further, there are yet more options to explore.  I already mentioned </a:t>
            </a:r>
            <a:r>
              <a:rPr lang="en-US" sz="1200" kern="1200" dirty="0" err="1">
                <a:solidFill>
                  <a:schemeClr val="tx1"/>
                </a:solidFill>
                <a:effectLst/>
                <a:latin typeface="+mn-lt"/>
                <a:ea typeface="+mn-ea"/>
                <a:cs typeface="+mn-cs"/>
              </a:rPr>
              <a:t>ctest</a:t>
            </a:r>
            <a:r>
              <a:rPr lang="en-US" sz="1200" kern="1200" dirty="0">
                <a:solidFill>
                  <a:schemeClr val="tx1"/>
                </a:solidFill>
                <a:effectLst/>
                <a:latin typeface="+mn-lt"/>
                <a:ea typeface="+mn-ea"/>
                <a:cs typeface="+mn-cs"/>
              </a:rPr>
              <a:t> and </a:t>
            </a:r>
            <a:r>
              <a:rPr lang="en-US" sz="1200" kern="1200" dirty="0" err="1">
                <a:solidFill>
                  <a:schemeClr val="tx1"/>
                </a:solidFill>
                <a:effectLst/>
                <a:latin typeface="+mn-lt"/>
                <a:ea typeface="+mn-ea"/>
                <a:cs typeface="+mn-cs"/>
              </a:rPr>
              <a:t>pytest</a:t>
            </a:r>
            <a:r>
              <a:rPr lang="en-US" sz="1200" kern="1200" dirty="0">
                <a:solidFill>
                  <a:schemeClr val="tx1"/>
                </a:solidFill>
                <a:effectLst/>
                <a:latin typeface="+mn-lt"/>
                <a:ea typeface="+mn-ea"/>
                <a:cs typeface="+mn-cs"/>
              </a:rPr>
              <a:t> for compiled and python codes.  Test coverage for compiled codes can be checked with </a:t>
            </a:r>
            <a:r>
              <a:rPr lang="en-US" sz="1200" kern="1200" dirty="0" err="1">
                <a:solidFill>
                  <a:schemeClr val="tx1"/>
                </a:solidFill>
                <a:effectLst/>
                <a:latin typeface="+mn-lt"/>
                <a:ea typeface="+mn-ea"/>
                <a:cs typeface="+mn-cs"/>
              </a:rPr>
              <a:t>gcov</a:t>
            </a:r>
            <a:r>
              <a:rPr lang="en-US" sz="1200" kern="1200" dirty="0">
                <a:solidFill>
                  <a:schemeClr val="tx1"/>
                </a:solidFill>
                <a:effectLst/>
                <a:latin typeface="+mn-lt"/>
                <a:ea typeface="+mn-ea"/>
                <a:cs typeface="+mn-cs"/>
              </a:rPr>
              <a:t>, or ell-</a:t>
            </a:r>
            <a:r>
              <a:rPr lang="en-US" sz="1200" kern="1200" dirty="0" err="1">
                <a:solidFill>
                  <a:schemeClr val="tx1"/>
                </a:solidFill>
                <a:effectLst/>
                <a:latin typeface="+mn-lt"/>
                <a:ea typeface="+mn-ea"/>
                <a:cs typeface="+mn-cs"/>
              </a:rPr>
              <a:t>cov</a:t>
            </a:r>
            <a:r>
              <a:rPr lang="en-US" sz="1200" kern="1200" dirty="0">
                <a:solidFill>
                  <a:schemeClr val="tx1"/>
                </a:solidFill>
                <a:effectLst/>
                <a:latin typeface="+mn-lt"/>
                <a:ea typeface="+mn-ea"/>
                <a:cs typeface="+mn-cs"/>
              </a:rPr>
              <a:t> (to output browsable HTML). Static source code analysis is provided by compiler warnings, but also by the clang-tidy project (for C++).  In python, you can use </a:t>
            </a:r>
            <a:r>
              <a:rPr lang="en-US" sz="1200" kern="1200" dirty="0" err="1">
                <a:solidFill>
                  <a:schemeClr val="tx1"/>
                </a:solidFill>
                <a:effectLst/>
                <a:latin typeface="+mn-lt"/>
                <a:ea typeface="+mn-ea"/>
                <a:cs typeface="+mn-cs"/>
              </a:rPr>
              <a:t>pytest-cov</a:t>
            </a:r>
            <a:r>
              <a:rPr lang="en-US" sz="1200" kern="1200" dirty="0">
                <a:solidFill>
                  <a:schemeClr val="tx1"/>
                </a:solidFill>
                <a:effectLst/>
                <a:latin typeface="+mn-lt"/>
                <a:ea typeface="+mn-ea"/>
                <a:cs typeface="+mn-cs"/>
              </a:rPr>
              <a:t> for coverage and </a:t>
            </a:r>
            <a:r>
              <a:rPr lang="en-US" sz="1200" kern="1200" dirty="0" err="1">
                <a:solidFill>
                  <a:schemeClr val="tx1"/>
                </a:solidFill>
                <a:effectLst/>
                <a:latin typeface="+mn-lt"/>
                <a:ea typeface="+mn-ea"/>
                <a:cs typeface="+mn-cs"/>
              </a:rPr>
              <a:t>pylint</a:t>
            </a:r>
            <a:r>
              <a:rPr lang="en-US" sz="1200" kern="1200" dirty="0">
                <a:solidFill>
                  <a:schemeClr val="tx1"/>
                </a:solidFill>
                <a:effectLst/>
                <a:latin typeface="+mn-lt"/>
                <a:ea typeface="+mn-ea"/>
                <a:cs typeface="+mn-cs"/>
              </a:rPr>
              <a:t> or flake8 for static source code analysis.</a:t>
            </a:r>
          </a:p>
        </p:txBody>
      </p:sp>
      <p:sp>
        <p:nvSpPr>
          <p:cNvPr id="4" name="Slide Number Placeholder 3"/>
          <p:cNvSpPr>
            <a:spLocks noGrp="1"/>
          </p:cNvSpPr>
          <p:nvPr>
            <p:ph type="sldNum" sz="quarter" idx="5"/>
          </p:nvPr>
        </p:nvSpPr>
        <p:spPr/>
        <p:txBody>
          <a:bodyPr/>
          <a:lstStyle/>
          <a:p>
            <a:fld id="{54E672D7-8E2D-4611-973D-F4591A707C34}" type="slidenum">
              <a:rPr lang="en-US" smtClean="0"/>
              <a:t>21</a:t>
            </a:fld>
            <a:endParaRPr lang="en-US"/>
          </a:p>
        </p:txBody>
      </p:sp>
    </p:spTree>
    <p:extLst>
      <p:ext uri="{BB962C8B-B14F-4D97-AF65-F5344CB8AC3E}">
        <p14:creationId xmlns:p14="http://schemas.microsoft.com/office/powerpoint/2010/main" val="1218214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This final example shows a graphical way to "map" areas of your code for testing.  The x-axis has physical </a:t>
            </a:r>
            <a:r>
              <a:rPr lang="en-US" sz="1200" kern="1200" dirty="0" err="1">
                <a:solidFill>
                  <a:schemeClr val="tx1"/>
                </a:solidFill>
                <a:effectLst/>
                <a:latin typeface="+mn-lt"/>
                <a:ea typeface="+mn-ea"/>
                <a:cs typeface="+mn-cs"/>
              </a:rPr>
              <a:t>capabiliies</a:t>
            </a:r>
            <a:r>
              <a:rPr lang="en-US" sz="1200" kern="1200" dirty="0">
                <a:solidFill>
                  <a:schemeClr val="tx1"/>
                </a:solidFill>
                <a:effectLst/>
                <a:latin typeface="+mn-lt"/>
                <a:ea typeface="+mn-ea"/>
                <a:cs typeface="+mn-cs"/>
              </a:rPr>
              <a:t>.  The y-axis has infrastructure and generic solvers.  List out all test and mark the corresponding squares in the matrix if the two corresponding features are exercised together in the test. For example here SV stands for the </a:t>
            </a:r>
            <a:r>
              <a:rPr lang="en-US" sz="1200" kern="1200" dirty="0" err="1">
                <a:solidFill>
                  <a:schemeClr val="tx1"/>
                </a:solidFill>
                <a:effectLst/>
                <a:latin typeface="+mn-lt"/>
                <a:ea typeface="+mn-ea"/>
                <a:cs typeface="+mn-cs"/>
              </a:rPr>
              <a:t>Sedov</a:t>
            </a:r>
            <a:r>
              <a:rPr lang="en-US" sz="1200" kern="1200" dirty="0">
                <a:solidFill>
                  <a:schemeClr val="tx1"/>
                </a:solidFill>
                <a:effectLst/>
                <a:latin typeface="+mn-lt"/>
                <a:ea typeface="+mn-ea"/>
                <a:cs typeface="+mn-cs"/>
              </a:rPr>
              <a:t> test run with Uniform grid and includes tracer particles. Similarly the </a:t>
            </a:r>
            <a:r>
              <a:rPr lang="en-US" sz="1200" kern="1200" dirty="0" err="1">
                <a:solidFill>
                  <a:schemeClr val="tx1"/>
                </a:solidFill>
                <a:effectLst/>
                <a:latin typeface="+mn-lt"/>
                <a:ea typeface="+mn-ea"/>
                <a:cs typeface="+mn-cs"/>
              </a:rPr>
              <a:t>celluar</a:t>
            </a:r>
            <a:r>
              <a:rPr lang="en-US" sz="1200" kern="1200" dirty="0">
                <a:solidFill>
                  <a:schemeClr val="tx1"/>
                </a:solidFill>
                <a:effectLst/>
                <a:latin typeface="+mn-lt"/>
                <a:ea typeface="+mn-ea"/>
                <a:cs typeface="+mn-cs"/>
              </a:rPr>
              <a:t> test (CL) runs with AMR and also includes nuclear burning and particles in addition to Hydro and EOS.  The idea is to know which of these squares need to be marked to have sufficient amount of interoperability coverage needed by the code.   Not every square needs to be covered, though.  It also helps document areas of your code that are needed for each science scenario.</a:t>
            </a:r>
          </a:p>
          <a:p>
            <a:r>
              <a:rPr lang="en-US" sz="1200" kern="1200" dirty="0">
                <a:solidFill>
                  <a:schemeClr val="tx1"/>
                </a:solidFill>
                <a:effectLst/>
                <a:latin typeface="+mn-lt"/>
                <a:ea typeface="+mn-ea"/>
                <a:cs typeface="+mn-cs"/>
              </a:rPr>
              <a:t>This type of map is complementary to code coverage.  If your program is well-structured, there should be some correspondence between this map and the files that coverage shows as "tested".</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Order described here gives guidelines for how to select the tests to maximize the needed coverage while minimizing the cost. It is always desirable to run the fastest and most lightweight tests that can pinpoint the error. </a:t>
            </a:r>
          </a:p>
        </p:txBody>
      </p:sp>
      <p:sp>
        <p:nvSpPr>
          <p:cNvPr id="4" name="Slide Number Placeholder 3"/>
          <p:cNvSpPr>
            <a:spLocks noGrp="1"/>
          </p:cNvSpPr>
          <p:nvPr>
            <p:ph type="sldNum" sz="quarter" idx="5"/>
          </p:nvPr>
        </p:nvSpPr>
        <p:spPr/>
        <p:txBody>
          <a:bodyPr/>
          <a:lstStyle/>
          <a:p>
            <a:fld id="{54E672D7-8E2D-4611-973D-F4591A707C34}" type="slidenum">
              <a:rPr lang="en-US" smtClean="0"/>
              <a:t>22</a:t>
            </a:fld>
            <a:endParaRPr lang="en-US"/>
          </a:p>
        </p:txBody>
      </p:sp>
    </p:spTree>
    <p:extLst>
      <p:ext uri="{BB962C8B-B14F-4D97-AF65-F5344CB8AC3E}">
        <p14:creationId xmlns:p14="http://schemas.microsoft.com/office/powerpoint/2010/main" val="17625490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Slides from reproducibility talk</a:t>
            </a:r>
          </a:p>
        </p:txBody>
      </p:sp>
      <p:sp>
        <p:nvSpPr>
          <p:cNvPr id="4" name="Slide Number Placeholder 3"/>
          <p:cNvSpPr>
            <a:spLocks noGrp="1"/>
          </p:cNvSpPr>
          <p:nvPr>
            <p:ph type="sldNum" sz="quarter" idx="5"/>
          </p:nvPr>
        </p:nvSpPr>
        <p:spPr/>
        <p:txBody>
          <a:bodyPr/>
          <a:lstStyle/>
          <a:p>
            <a:fld id="{54E672D7-8E2D-4611-973D-F4591A707C34}" type="slidenum">
              <a:rPr lang="en-US" smtClean="0"/>
              <a:t>23</a:t>
            </a:fld>
            <a:endParaRPr lang="en-US"/>
          </a:p>
        </p:txBody>
      </p:sp>
    </p:spTree>
    <p:extLst>
      <p:ext uri="{BB962C8B-B14F-4D97-AF65-F5344CB8AC3E}">
        <p14:creationId xmlns:p14="http://schemas.microsoft.com/office/powerpoint/2010/main" val="39311301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 over the definitions and how it is used in a workflow. A process of inserting a check in development cycle. </a:t>
            </a:r>
          </a:p>
        </p:txBody>
      </p:sp>
      <p:sp>
        <p:nvSpPr>
          <p:cNvPr id="4" name="Slide Number Placeholder 3"/>
          <p:cNvSpPr>
            <a:spLocks noGrp="1"/>
          </p:cNvSpPr>
          <p:nvPr>
            <p:ph type="sldNum" sz="quarter" idx="5"/>
          </p:nvPr>
        </p:nvSpPr>
        <p:spPr/>
        <p:txBody>
          <a:bodyPr/>
          <a:lstStyle/>
          <a:p>
            <a:fld id="{54E672D7-8E2D-4611-973D-F4591A707C34}" type="slidenum">
              <a:rPr lang="en-US" smtClean="0"/>
              <a:t>26</a:t>
            </a:fld>
            <a:endParaRPr lang="en-US"/>
          </a:p>
        </p:txBody>
      </p:sp>
    </p:spTree>
    <p:extLst>
      <p:ext uri="{BB962C8B-B14F-4D97-AF65-F5344CB8AC3E}">
        <p14:creationId xmlns:p14="http://schemas.microsoft.com/office/powerpoint/2010/main" val="7686954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27</a:t>
            </a:fld>
            <a:endParaRPr lang="en-US"/>
          </a:p>
        </p:txBody>
      </p:sp>
    </p:spTree>
    <p:extLst>
      <p:ext uri="{BB962C8B-B14F-4D97-AF65-F5344CB8AC3E}">
        <p14:creationId xmlns:p14="http://schemas.microsoft.com/office/powerpoint/2010/main" val="8799652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Joint Center for Satellite Data Assimilation has large, regular data processing needs.  They also have several different software packages that do this processing – so were able to spend some time designing a re-usable build and test pipeline.  Their result is worth taking a look at if you interested in containerization.</a:t>
            </a:r>
          </a:p>
        </p:txBody>
      </p:sp>
      <p:sp>
        <p:nvSpPr>
          <p:cNvPr id="4" name="Slide Number Placeholder 3"/>
          <p:cNvSpPr>
            <a:spLocks noGrp="1"/>
          </p:cNvSpPr>
          <p:nvPr>
            <p:ph type="sldNum" sz="quarter" idx="5"/>
          </p:nvPr>
        </p:nvSpPr>
        <p:spPr/>
        <p:txBody>
          <a:bodyPr/>
          <a:lstStyle/>
          <a:p>
            <a:fld id="{54E672D7-8E2D-4611-973D-F4591A707C34}" type="slidenum">
              <a:rPr lang="en-US" smtClean="0"/>
              <a:t>29</a:t>
            </a:fld>
            <a:endParaRPr lang="en-US"/>
          </a:p>
        </p:txBody>
      </p:sp>
    </p:spTree>
    <p:extLst>
      <p:ext uri="{BB962C8B-B14F-4D97-AF65-F5344CB8AC3E}">
        <p14:creationId xmlns:p14="http://schemas.microsoft.com/office/powerpoint/2010/main" val="2327743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Address perception of testing as an obstacle to progress: Formalization of the testing process and adding infrastructure makes it easier (after overcoming initial adoption barrier).</a:t>
            </a:r>
          </a:p>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5</a:t>
            </a:fld>
            <a:endParaRPr lang="en-US"/>
          </a:p>
        </p:txBody>
      </p:sp>
    </p:spTree>
    <p:extLst>
      <p:ext uri="{BB962C8B-B14F-4D97-AF65-F5344CB8AC3E}">
        <p14:creationId xmlns:p14="http://schemas.microsoft.com/office/powerpoint/2010/main" val="280866624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 nice way to use conditions and variables in your CI file to minimize annoyance to people who create forks of your project.</a:t>
            </a:r>
          </a:p>
          <a:p>
            <a:endParaRPr lang="en-US" dirty="0"/>
          </a:p>
          <a:p>
            <a:r>
              <a:rPr lang="en-US" dirty="0"/>
              <a:t>Below are some (unrelated) guidelines on how to run steps of your CI jobs inside containers. This is useful for avoiding compilation of your dependencies.</a:t>
            </a:r>
          </a:p>
          <a:p>
            <a:r>
              <a:rPr lang="en-US" dirty="0"/>
              <a:t>Caveat – sometimes </a:t>
            </a:r>
            <a:r>
              <a:rPr lang="en-US" dirty="0" err="1"/>
              <a:t>upstreams</a:t>
            </a:r>
            <a:r>
              <a:rPr lang="en-US" dirty="0"/>
              <a:t> change, and it's good to re-compile them so you find out.</a:t>
            </a:r>
          </a:p>
        </p:txBody>
      </p:sp>
      <p:sp>
        <p:nvSpPr>
          <p:cNvPr id="4" name="Slide Number Placeholder 3"/>
          <p:cNvSpPr>
            <a:spLocks noGrp="1"/>
          </p:cNvSpPr>
          <p:nvPr>
            <p:ph type="sldNum" sz="quarter" idx="5"/>
          </p:nvPr>
        </p:nvSpPr>
        <p:spPr/>
        <p:txBody>
          <a:bodyPr/>
          <a:lstStyle/>
          <a:p>
            <a:fld id="{54E672D7-8E2D-4611-973D-F4591A707C34}" type="slidenum">
              <a:rPr lang="en-US" smtClean="0"/>
              <a:t>30</a:t>
            </a:fld>
            <a:endParaRPr lang="en-US"/>
          </a:p>
        </p:txBody>
      </p:sp>
    </p:spTree>
    <p:extLst>
      <p:ext uri="{BB962C8B-B14F-4D97-AF65-F5344CB8AC3E}">
        <p14:creationId xmlns:p14="http://schemas.microsoft.com/office/powerpoint/2010/main" val="35562007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WarpX</a:t>
            </a:r>
            <a:r>
              <a:rPr lang="en-US" dirty="0"/>
              <a:t> uses </a:t>
            </a:r>
            <a:r>
              <a:rPr lang="en-US" dirty="0" err="1"/>
              <a:t>ccache</a:t>
            </a:r>
            <a:r>
              <a:rPr lang="en-US" dirty="0"/>
              <a:t> to speed up its builds.  What I found interesting in the code, though, was how the developers published a utility function with </a:t>
            </a:r>
            <a:r>
              <a:rPr lang="en-US" dirty="0" err="1"/>
              <a:t>git.io</a:t>
            </a:r>
            <a:r>
              <a:rPr lang="en-US" dirty="0"/>
              <a:t>.  This one does a git clone followed by a </a:t>
            </a:r>
            <a:r>
              <a:rPr lang="en-US" dirty="0" err="1"/>
              <a:t>cmake</a:t>
            </a:r>
            <a:r>
              <a:rPr lang="en-US" dirty="0"/>
              <a:t> build – reducing code spaghetti.</a:t>
            </a:r>
          </a:p>
          <a:p>
            <a:endParaRPr lang="en-US" dirty="0"/>
          </a:p>
          <a:p>
            <a:r>
              <a:rPr lang="en-US" dirty="0"/>
              <a:t>The next hint shows the key ideas to make </a:t>
            </a:r>
            <a:r>
              <a:rPr lang="en-US" dirty="0" err="1"/>
              <a:t>ccache</a:t>
            </a:r>
            <a:r>
              <a:rPr lang="en-US" dirty="0"/>
              <a:t> work.  First, install and configure your environment for </a:t>
            </a:r>
            <a:r>
              <a:rPr lang="en-US" dirty="0" err="1"/>
              <a:t>ccache</a:t>
            </a:r>
            <a:r>
              <a:rPr lang="en-US" dirty="0"/>
              <a:t> to work.  Next, tell </a:t>
            </a:r>
            <a:r>
              <a:rPr lang="en-US" dirty="0" err="1"/>
              <a:t>cmake</a:t>
            </a:r>
            <a:r>
              <a:rPr lang="en-US" dirty="0"/>
              <a:t> to use </a:t>
            </a:r>
            <a:r>
              <a:rPr lang="en-US" dirty="0" err="1"/>
              <a:t>ccache</a:t>
            </a:r>
            <a:r>
              <a:rPr lang="en-US" dirty="0"/>
              <a:t> as the "compiler launcher".  Finally, tell </a:t>
            </a:r>
            <a:r>
              <a:rPr lang="en-US" dirty="0" err="1"/>
              <a:t>github</a:t>
            </a:r>
            <a:r>
              <a:rPr lang="en-US" dirty="0"/>
              <a:t> to cache the contents of the ".</a:t>
            </a:r>
            <a:r>
              <a:rPr lang="en-US" dirty="0" err="1"/>
              <a:t>ccache</a:t>
            </a:r>
            <a:r>
              <a:rPr lang="en-US" dirty="0"/>
              <a:t>".</a:t>
            </a:r>
          </a:p>
        </p:txBody>
      </p:sp>
      <p:sp>
        <p:nvSpPr>
          <p:cNvPr id="4" name="Slide Number Placeholder 3"/>
          <p:cNvSpPr>
            <a:spLocks noGrp="1"/>
          </p:cNvSpPr>
          <p:nvPr>
            <p:ph type="sldNum" sz="quarter" idx="5"/>
          </p:nvPr>
        </p:nvSpPr>
        <p:spPr/>
        <p:txBody>
          <a:bodyPr/>
          <a:lstStyle/>
          <a:p>
            <a:fld id="{54E672D7-8E2D-4611-973D-F4591A707C34}" type="slidenum">
              <a:rPr lang="en-US" smtClean="0"/>
              <a:t>32</a:t>
            </a:fld>
            <a:endParaRPr lang="en-US"/>
          </a:p>
        </p:txBody>
      </p:sp>
    </p:spTree>
    <p:extLst>
      <p:ext uri="{BB962C8B-B14F-4D97-AF65-F5344CB8AC3E}">
        <p14:creationId xmlns:p14="http://schemas.microsoft.com/office/powerpoint/2010/main" val="179291148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last hint shows steps to build and deploy sphinx documentation to a </a:t>
            </a:r>
            <a:r>
              <a:rPr lang="en-US" dirty="0" err="1"/>
              <a:t>github</a:t>
            </a:r>
            <a:r>
              <a:rPr lang="en-US" dirty="0"/>
              <a:t> page.  Usually, this action is run when there is a push to the main branch, or manually.</a:t>
            </a:r>
          </a:p>
        </p:txBody>
      </p:sp>
      <p:sp>
        <p:nvSpPr>
          <p:cNvPr id="4" name="Slide Number Placeholder 3"/>
          <p:cNvSpPr>
            <a:spLocks noGrp="1"/>
          </p:cNvSpPr>
          <p:nvPr>
            <p:ph type="sldNum" sz="quarter" idx="5"/>
          </p:nvPr>
        </p:nvSpPr>
        <p:spPr/>
        <p:txBody>
          <a:bodyPr/>
          <a:lstStyle/>
          <a:p>
            <a:fld id="{54E672D7-8E2D-4611-973D-F4591A707C34}" type="slidenum">
              <a:rPr lang="en-US" smtClean="0"/>
              <a:t>33</a:t>
            </a:fld>
            <a:endParaRPr lang="en-US"/>
          </a:p>
        </p:txBody>
      </p:sp>
    </p:spTree>
    <p:extLst>
      <p:ext uri="{BB962C8B-B14F-4D97-AF65-F5344CB8AC3E}">
        <p14:creationId xmlns:p14="http://schemas.microsoft.com/office/powerpoint/2010/main" val="86059485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Software development has become a collaborative process.  Issues drive this process forward.  Responsibility is a shared concept that goes between code owners, project groups, HPC facility managers, and users.</a:t>
            </a:r>
          </a:p>
        </p:txBody>
      </p:sp>
      <p:sp>
        <p:nvSpPr>
          <p:cNvPr id="4" name="Slide Number Placeholder 3"/>
          <p:cNvSpPr>
            <a:spLocks noGrp="1"/>
          </p:cNvSpPr>
          <p:nvPr>
            <p:ph type="sldNum" sz="quarter" idx="5"/>
          </p:nvPr>
        </p:nvSpPr>
        <p:spPr/>
        <p:txBody>
          <a:bodyPr/>
          <a:lstStyle/>
          <a:p>
            <a:fld id="{54E672D7-8E2D-4611-973D-F4591A707C34}" type="slidenum">
              <a:rPr lang="en-US" smtClean="0"/>
              <a:t>35</a:t>
            </a:fld>
            <a:endParaRPr lang="en-US"/>
          </a:p>
        </p:txBody>
      </p:sp>
    </p:spTree>
    <p:extLst>
      <p:ext uri="{BB962C8B-B14F-4D97-AF65-F5344CB8AC3E}">
        <p14:creationId xmlns:p14="http://schemas.microsoft.com/office/powerpoint/2010/main" val="109914858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get to highlight some work from the scientific software development community.  This paragraph in the Dynamic Cluster Approximation ++ package paper explains how software and scientific productivity come as a pair.</a:t>
            </a:r>
          </a:p>
        </p:txBody>
      </p:sp>
      <p:sp>
        <p:nvSpPr>
          <p:cNvPr id="4" name="Slide Number Placeholder 3"/>
          <p:cNvSpPr>
            <a:spLocks noGrp="1"/>
          </p:cNvSpPr>
          <p:nvPr>
            <p:ph type="sldNum" sz="quarter" idx="5"/>
          </p:nvPr>
        </p:nvSpPr>
        <p:spPr/>
        <p:txBody>
          <a:bodyPr/>
          <a:lstStyle/>
          <a:p>
            <a:fld id="{54E672D7-8E2D-4611-973D-F4591A707C34}" type="slidenum">
              <a:rPr lang="en-US" smtClean="0"/>
              <a:t>36</a:t>
            </a:fld>
            <a:endParaRPr lang="en-US"/>
          </a:p>
        </p:txBody>
      </p:sp>
    </p:spTree>
    <p:extLst>
      <p:ext uri="{BB962C8B-B14F-4D97-AF65-F5344CB8AC3E}">
        <p14:creationId xmlns:p14="http://schemas.microsoft.com/office/powerpoint/2010/main" val="291295336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Ginkgo team made a case for strong software design in this paper.  Because it was intended to be adopted by applications, the design needed to follow the kind of modular logic that application developers naturally use.</a:t>
            </a:r>
          </a:p>
        </p:txBody>
      </p:sp>
      <p:sp>
        <p:nvSpPr>
          <p:cNvPr id="4" name="Slide Number Placeholder 3"/>
          <p:cNvSpPr>
            <a:spLocks noGrp="1"/>
          </p:cNvSpPr>
          <p:nvPr>
            <p:ph type="sldNum" sz="quarter" idx="5"/>
          </p:nvPr>
        </p:nvSpPr>
        <p:spPr/>
        <p:txBody>
          <a:bodyPr/>
          <a:lstStyle/>
          <a:p>
            <a:fld id="{54E672D7-8E2D-4611-973D-F4591A707C34}" type="slidenum">
              <a:rPr lang="en-US" smtClean="0"/>
              <a:t>37</a:t>
            </a:fld>
            <a:endParaRPr lang="en-US"/>
          </a:p>
        </p:txBody>
      </p:sp>
    </p:spTree>
    <p:extLst>
      <p:ext uri="{BB962C8B-B14F-4D97-AF65-F5344CB8AC3E}">
        <p14:creationId xmlns:p14="http://schemas.microsoft.com/office/powerpoint/2010/main" val="293706235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Warp-X's testing setup was explained by its developers here</a:t>
            </a:r>
            <a:r>
              <a:rPr lang="en-US" dirty="0">
                <a:sym typeface="Wingdings" pitchFamily="2" charset="2"/>
              </a:rPr>
              <a:t>.  In 2020, they had adopted nightly and CI builds.</a:t>
            </a:r>
          </a:p>
          <a:p>
            <a:pPr marL="0" lvl="0" indent="0" algn="l" rtl="0">
              <a:spcBef>
                <a:spcPts val="0"/>
              </a:spcBef>
              <a:spcAft>
                <a:spcPts val="0"/>
              </a:spcAft>
              <a:buNone/>
            </a:pPr>
            <a:endParaRPr lang="en-US" dirty="0">
              <a:sym typeface="Wingdings" pitchFamily="2" charset="2"/>
            </a:endParaRPr>
          </a:p>
          <a:p>
            <a:pPr marL="171450" lvl="0" indent="-171450" algn="l" rtl="0">
              <a:spcBef>
                <a:spcPts val="0"/>
              </a:spcBef>
              <a:spcAft>
                <a:spcPts val="0"/>
              </a:spcAft>
              <a:buFontTx/>
              <a:buChar char="-"/>
            </a:pPr>
            <a:r>
              <a:rPr lang="en-US" dirty="0">
                <a:sym typeface="Wingdings" pitchFamily="2" charset="2"/>
              </a:rPr>
              <a:t>Links to docs on use</a:t>
            </a:r>
          </a:p>
          <a:p>
            <a:pPr marL="171450" lvl="0" indent="-171450" algn="l" rtl="0">
              <a:spcBef>
                <a:spcPts val="0"/>
              </a:spcBef>
              <a:spcAft>
                <a:spcPts val="0"/>
              </a:spcAft>
              <a:buFontTx/>
              <a:buChar char="-"/>
            </a:pPr>
            <a:r>
              <a:rPr lang="en-US" dirty="0">
                <a:sym typeface="Wingdings" pitchFamily="2" charset="2"/>
              </a:rPr>
              <a:t>Re-use of examples as tests</a:t>
            </a:r>
          </a:p>
          <a:p>
            <a:pPr marL="171450" lvl="0" indent="-171450" algn="l" rtl="0">
              <a:spcBef>
                <a:spcPts val="0"/>
              </a:spcBef>
              <a:spcAft>
                <a:spcPts val="0"/>
              </a:spcAft>
              <a:buFontTx/>
              <a:buChar char="-"/>
            </a:pPr>
            <a:r>
              <a:rPr lang="en-US" dirty="0">
                <a:sym typeface="Wingdings" pitchFamily="2" charset="2"/>
              </a:rPr>
              <a:t>Pro/cons of nightly vs. CI</a:t>
            </a:r>
            <a:endParaRPr dirty="0"/>
          </a:p>
        </p:txBody>
      </p:sp>
      <p:sp>
        <p:nvSpPr>
          <p:cNvPr id="417" name="Google Shape;417;p16: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3399504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Ginkgo also published this paper on how it automated performance evaluation.  The CI pipeline, with some particular tool choices is illustrated above.</a:t>
            </a:r>
          </a:p>
          <a:p>
            <a:r>
              <a:rPr lang="en-US" dirty="0"/>
              <a:t>Unique here, the CI and scheduled tests run a script to output their result to a repository, which has a nice attached web viewer.</a:t>
            </a:r>
          </a:p>
          <a:p>
            <a:r>
              <a:rPr lang="en-US" dirty="0"/>
              <a:t>Variables stored as "secret tokens" are used so that the script does not compromise the server.</a:t>
            </a:r>
          </a:p>
        </p:txBody>
      </p:sp>
      <p:sp>
        <p:nvSpPr>
          <p:cNvPr id="4" name="Slide Number Placeholder 3"/>
          <p:cNvSpPr>
            <a:spLocks noGrp="1"/>
          </p:cNvSpPr>
          <p:nvPr>
            <p:ph type="sldNum" sz="quarter" idx="5"/>
          </p:nvPr>
        </p:nvSpPr>
        <p:spPr/>
        <p:txBody>
          <a:bodyPr/>
          <a:lstStyle/>
          <a:p>
            <a:fld id="{54E672D7-8E2D-4611-973D-F4591A707C34}" type="slidenum">
              <a:rPr lang="en-US" smtClean="0"/>
              <a:t>39</a:t>
            </a:fld>
            <a:endParaRPr lang="en-US"/>
          </a:p>
        </p:txBody>
      </p:sp>
    </p:spTree>
    <p:extLst>
      <p:ext uri="{BB962C8B-B14F-4D97-AF65-F5344CB8AC3E}">
        <p14:creationId xmlns:p14="http://schemas.microsoft.com/office/powerpoint/2010/main" val="406908575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I'll conclude with some thoughts collected from the ZFP, </a:t>
            </a:r>
            <a:r>
              <a:rPr lang="en-US" dirty="0" err="1"/>
              <a:t>ExaSMR</a:t>
            </a:r>
            <a:r>
              <a:rPr lang="en-US" dirty="0"/>
              <a:t>, and Visit teams on their CI pipelines.</a:t>
            </a:r>
          </a:p>
        </p:txBody>
      </p:sp>
      <p:sp>
        <p:nvSpPr>
          <p:cNvPr id="4" name="Slide Number Placeholder 3"/>
          <p:cNvSpPr>
            <a:spLocks noGrp="1"/>
          </p:cNvSpPr>
          <p:nvPr>
            <p:ph type="sldNum" sz="quarter" idx="5"/>
          </p:nvPr>
        </p:nvSpPr>
        <p:spPr/>
        <p:txBody>
          <a:bodyPr/>
          <a:lstStyle/>
          <a:p>
            <a:fld id="{54E672D7-8E2D-4611-973D-F4591A707C34}" type="slidenum">
              <a:rPr lang="en-US" smtClean="0"/>
              <a:t>41</a:t>
            </a:fld>
            <a:endParaRPr lang="en-US"/>
          </a:p>
        </p:txBody>
      </p:sp>
    </p:spTree>
    <p:extLst>
      <p:ext uri="{BB962C8B-B14F-4D97-AF65-F5344CB8AC3E}">
        <p14:creationId xmlns:p14="http://schemas.microsoft.com/office/powerpoint/2010/main" val="37699468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6</a:t>
            </a:fld>
            <a:endParaRPr lang="en-US"/>
          </a:p>
        </p:txBody>
      </p:sp>
    </p:spTree>
    <p:extLst>
      <p:ext uri="{BB962C8B-B14F-4D97-AF65-F5344CB8AC3E}">
        <p14:creationId xmlns:p14="http://schemas.microsoft.com/office/powerpoint/2010/main" val="13126639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7</a:t>
            </a:fld>
            <a:endParaRPr lang="en-US"/>
          </a:p>
        </p:txBody>
      </p:sp>
    </p:spTree>
    <p:extLst>
      <p:ext uri="{BB962C8B-B14F-4D97-AF65-F5344CB8AC3E}">
        <p14:creationId xmlns:p14="http://schemas.microsoft.com/office/powerpoint/2010/main" val="24718578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Let's think about this problem as "selecting the right tests."  Taking a step back, there are two 'levels' of tests (regression testing and CI-type tests), and there are multiple 'granularities' of tests (from unit to integration).  Computer scientists tend to gravitate towards tests that run quickly and check data structures, types, definitions, syntax, and error reporting.  These quick tests are great for a continuous integration suite.  Domain scientists tend to think of ways to compare program outputs to external measures - like known solutions and example run cases.  These tests can be long-running, and need interpretation to understand what's going on.  Such tests are often better suited for scheduled testing - which can be set up to run on dedicated servers on a nightly or weekly schedule. And there is a range of intermediate levels of testing pertaining to interoperability in component-based software systems, verification of non-trivial functionality such as transparent restart from a checkpoint etc. Since testing is so broad, individual tests can also vary in complexity.  As a rule of thumb, complicated tests get -100 points.  Tests should be as simple as possible, and always provide information on what went wrong.  If a test can't help to diagnose an error condition, it's not a useful test.</a:t>
            </a:r>
          </a:p>
        </p:txBody>
      </p:sp>
      <p:sp>
        <p:nvSpPr>
          <p:cNvPr id="4" name="Slide Number Placeholder 3"/>
          <p:cNvSpPr>
            <a:spLocks noGrp="1"/>
          </p:cNvSpPr>
          <p:nvPr>
            <p:ph type="sldNum" sz="quarter" idx="5"/>
          </p:nvPr>
        </p:nvSpPr>
        <p:spPr/>
        <p:txBody>
          <a:bodyPr/>
          <a:lstStyle/>
          <a:p>
            <a:fld id="{54E672D7-8E2D-4611-973D-F4591A707C34}" type="slidenum">
              <a:rPr lang="en-US" smtClean="0"/>
              <a:t>8</a:t>
            </a:fld>
            <a:endParaRPr lang="en-US"/>
          </a:p>
        </p:txBody>
      </p:sp>
    </p:spTree>
    <p:extLst>
      <p:ext uri="{BB962C8B-B14F-4D97-AF65-F5344CB8AC3E}">
        <p14:creationId xmlns:p14="http://schemas.microsoft.com/office/powerpoint/2010/main" val="39629086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OK - now everyone is onboard with your testing plan, and your code is in a good place.  What happens next?  You can double-check your work using a code coverage tool.  You can create a policy on what to do with failed tests and issues marked as "bugs."  It helps to assign responsibility for the test suite - both so that things happen, and also so that you can recognize the hard work put in by that team member.  You should consider your test suite during </a:t>
            </a:r>
            <a:r>
              <a:rPr lang="en-US" sz="1200" kern="1200" dirty="0" err="1">
                <a:solidFill>
                  <a:schemeClr val="tx1"/>
                </a:solidFill>
                <a:effectLst/>
                <a:latin typeface="+mn-lt"/>
                <a:ea typeface="+mn-ea"/>
                <a:cs typeface="+mn-cs"/>
              </a:rPr>
              <a:t>refactorings</a:t>
            </a:r>
            <a:r>
              <a:rPr lang="en-US" sz="1200" kern="1200" dirty="0">
                <a:solidFill>
                  <a:schemeClr val="tx1"/>
                </a:solidFill>
                <a:effectLst/>
                <a:latin typeface="+mn-lt"/>
                <a:ea typeface="+mn-ea"/>
                <a:cs typeface="+mn-cs"/>
              </a:rPr>
              <a:t>, and use it for the code release process.  Cost-effectiveness comes in here because, if you already have defined functionalities and tests, then it's much less likely that your team will get side-tracked by maintaining fixes and patches for past releases.  That is a rabbit-hole nobody wants to go down.</a:t>
            </a:r>
          </a:p>
        </p:txBody>
      </p:sp>
      <p:sp>
        <p:nvSpPr>
          <p:cNvPr id="4" name="Slide Number Placeholder 3"/>
          <p:cNvSpPr>
            <a:spLocks noGrp="1"/>
          </p:cNvSpPr>
          <p:nvPr>
            <p:ph type="sldNum" sz="quarter" idx="5"/>
          </p:nvPr>
        </p:nvSpPr>
        <p:spPr/>
        <p:txBody>
          <a:bodyPr/>
          <a:lstStyle/>
          <a:p>
            <a:fld id="{54E672D7-8E2D-4611-973D-F4591A707C34}" type="slidenum">
              <a:rPr lang="en-US" smtClean="0"/>
              <a:t>13</a:t>
            </a:fld>
            <a:endParaRPr lang="en-US"/>
          </a:p>
        </p:txBody>
      </p:sp>
    </p:spTree>
    <p:extLst>
      <p:ext uri="{BB962C8B-B14F-4D97-AF65-F5344CB8AC3E}">
        <p14:creationId xmlns:p14="http://schemas.microsoft.com/office/powerpoint/2010/main" val="342130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Here's an example from the E3SM code, the </a:t>
            </a:r>
            <a:r>
              <a:rPr lang="en-US" sz="1200" kern="1200" dirty="0" err="1">
                <a:solidFill>
                  <a:schemeClr val="tx1"/>
                </a:solidFill>
                <a:effectLst/>
                <a:latin typeface="+mn-lt"/>
                <a:ea typeface="+mn-ea"/>
                <a:cs typeface="+mn-cs"/>
              </a:rPr>
              <a:t>Exascale</a:t>
            </a:r>
            <a:r>
              <a:rPr lang="en-US" sz="1200" kern="1200" dirty="0">
                <a:solidFill>
                  <a:schemeClr val="tx1"/>
                </a:solidFill>
                <a:effectLst/>
                <a:latin typeface="+mn-lt"/>
                <a:ea typeface="+mn-ea"/>
                <a:cs typeface="+mn-cs"/>
              </a:rPr>
              <a:t> Earth System Model.  Although advanced now, it originated in a combination of Fortran codes dealing with various aspects of climate modeling.  The project came together from a collection of independent projects and development practices. They imposed structure on the code through the use of Fortran modules. However, the focus was on running whole models, so their architecture and testing strategies evolved to work with that goal. That led to an unforeseen difficulty. For several sections of the code, even the simplest modification would take running the entire model to test. This meant enqueuing the job in a batch queue that would take non-trivial amount of time to run. What was missing was granular testing. And it wasn’t easy to separate out code sections for testing independently because one Fortran module gets data from another, that in turn gets data from yet another and so on … This is an example of a methodology used to generate an independent test for a code section. </a:t>
            </a:r>
          </a:p>
          <a:p>
            <a:endParaRPr lang="en-US" sz="1200" kern="1200" dirty="0">
              <a:solidFill>
                <a:schemeClr val="tx1"/>
              </a:solidFill>
              <a:effectLst/>
              <a:latin typeface="+mn-lt"/>
              <a:ea typeface="+mn-ea"/>
              <a:cs typeface="+mn-cs"/>
            </a:endParaRPr>
          </a:p>
          <a:p>
            <a:pPr marL="228600" indent="-228600">
              <a:buAutoNum type="alphaLcParenR"/>
            </a:pPr>
            <a:r>
              <a:rPr lang="en-US" sz="1200" kern="1200" dirty="0">
                <a:solidFill>
                  <a:schemeClr val="tx1"/>
                </a:solidFill>
                <a:effectLst/>
                <a:latin typeface="+mn-lt"/>
                <a:ea typeface="+mn-ea"/>
                <a:cs typeface="+mn-cs"/>
              </a:rPr>
              <a:t>Review the dependencies. Here the model needs to be at a certain ”state” to invoke the target code.</a:t>
            </a:r>
          </a:p>
          <a:p>
            <a:pPr marL="228600" indent="-228600">
              <a:buAutoNum type="alphaLcParenR"/>
            </a:pPr>
            <a:r>
              <a:rPr lang="en-US" sz="1200" kern="1200" dirty="0">
                <a:solidFill>
                  <a:schemeClr val="tx1"/>
                </a:solidFill>
                <a:effectLst/>
                <a:latin typeface="+mn-lt"/>
                <a:ea typeface="+mn-ea"/>
                <a:cs typeface="+mn-cs"/>
              </a:rPr>
              <a:t>Look for dependencies on Fortran data modules that are outside the sub-tree containing the source code for this section</a:t>
            </a:r>
          </a:p>
          <a:p>
            <a:pPr marL="228600" indent="-228600">
              <a:buAutoNum type="alphaLcParenR"/>
            </a:pPr>
            <a:r>
              <a:rPr lang="en-US" sz="1200" kern="1200" dirty="0">
                <a:solidFill>
                  <a:schemeClr val="tx1"/>
                </a:solidFill>
                <a:effectLst/>
                <a:latin typeface="+mn-lt"/>
                <a:ea typeface="+mn-ea"/>
                <a:cs typeface="+mn-cs"/>
              </a:rPr>
              <a:t>For each of the data modules determine where the dependencies can be pruned. </a:t>
            </a:r>
          </a:p>
          <a:p>
            <a:r>
              <a:rPr lang="en-US" sz="1200" kern="1200" dirty="0">
                <a:solidFill>
                  <a:schemeClr val="tx1"/>
                </a:solidFill>
                <a:effectLst/>
                <a:latin typeface="+mn-lt"/>
                <a:ea typeface="+mn-ea"/>
                <a:cs typeface="+mn-cs"/>
              </a:rPr>
              <a:t>d) Run the full model and capture the “state” just before the invocation of the target section.</a:t>
            </a:r>
          </a:p>
          <a:p>
            <a:r>
              <a:rPr lang="en-US" sz="1200" kern="1200" dirty="0">
                <a:solidFill>
                  <a:schemeClr val="tx1"/>
                </a:solidFill>
                <a:effectLst/>
                <a:latin typeface="+mn-lt"/>
                <a:ea typeface="+mn-ea"/>
                <a:cs typeface="+mn-cs"/>
              </a:rPr>
              <a:t>e) Create a separate working directory for the test</a:t>
            </a:r>
          </a:p>
          <a:p>
            <a:r>
              <a:rPr lang="en-US" sz="1200" kern="1200" dirty="0">
                <a:solidFill>
                  <a:schemeClr val="tx1"/>
                </a:solidFill>
                <a:effectLst/>
                <a:latin typeface="+mn-lt"/>
                <a:ea typeface="+mn-ea"/>
                <a:cs typeface="+mn-cs"/>
              </a:rPr>
              <a:t>f) In this working area create soft links to the files that have dependencies</a:t>
            </a:r>
          </a:p>
          <a:p>
            <a:r>
              <a:rPr lang="en-US" sz="1200" kern="1200" dirty="0">
                <a:solidFill>
                  <a:schemeClr val="tx1"/>
                </a:solidFill>
                <a:effectLst/>
                <a:latin typeface="+mn-lt"/>
                <a:ea typeface="+mn-ea"/>
                <a:cs typeface="+mn-cs"/>
              </a:rPr>
              <a:t>g) Where the dependence is to be pruned create a copy of the corresponding file in the working area and modify it as needed.</a:t>
            </a:r>
          </a:p>
          <a:p>
            <a:r>
              <a:rPr lang="en-US" sz="1200" kern="1200" dirty="0">
                <a:solidFill>
                  <a:schemeClr val="tx1"/>
                </a:solidFill>
                <a:effectLst/>
                <a:latin typeface="+mn-lt"/>
                <a:ea typeface="+mn-ea"/>
                <a:cs typeface="+mn-cs"/>
              </a:rPr>
              <a:t>e) Create a test driver to load the state and exercise the unit.</a:t>
            </a:r>
          </a:p>
          <a:p>
            <a:r>
              <a:rPr lang="en-US" sz="1200" kern="1200" dirty="0">
                <a:solidFill>
                  <a:schemeClr val="tx1"/>
                </a:solidFill>
                <a:effectLst/>
                <a:latin typeface="+mn-lt"/>
                <a:ea typeface="+mn-ea"/>
                <a:cs typeface="+mn-cs"/>
              </a:rPr>
              <a:t>d) If extra functions from the code were accessed, these were </a:t>
            </a:r>
            <a:r>
              <a:rPr lang="en-US" sz="1200" kern="1200" dirty="0" err="1">
                <a:solidFill>
                  <a:schemeClr val="tx1"/>
                </a:solidFill>
                <a:effectLst/>
                <a:latin typeface="+mn-lt"/>
                <a:ea typeface="+mn-ea"/>
                <a:cs typeface="+mn-cs"/>
              </a:rPr>
              <a:t>sym</a:t>
            </a:r>
            <a:r>
              <a:rPr lang="en-US" sz="1200" kern="1200" dirty="0">
                <a:solidFill>
                  <a:schemeClr val="tx1"/>
                </a:solidFill>
                <a:effectLst/>
                <a:latin typeface="+mn-lt"/>
                <a:ea typeface="+mn-ea"/>
                <a:cs typeface="+mn-cs"/>
              </a:rPr>
              <a:t>-linked into the test directory.  Here, the branch at the right represents some helper functions that can be imported easily.</a:t>
            </a:r>
          </a:p>
          <a:p>
            <a:r>
              <a:rPr lang="en-US" sz="1200" kern="1200" dirty="0">
                <a:solidFill>
                  <a:schemeClr val="tx1"/>
                </a:solidFill>
                <a:effectLst/>
                <a:latin typeface="+mn-lt"/>
                <a:ea typeface="+mn-ea"/>
                <a:cs typeface="+mn-cs"/>
              </a:rPr>
              <a:t>e) That doesn't always work.  The red dot represents a module with lots of dependencies - not needed for this test.  In these cases, the module was modified to remove unnecessary dependencies.</a:t>
            </a:r>
          </a:p>
          <a:p>
            <a:r>
              <a:rPr lang="en-US" sz="1200" kern="1200" dirty="0">
                <a:solidFill>
                  <a:schemeClr val="tx1"/>
                </a:solidFill>
                <a:effectLst/>
                <a:latin typeface="+mn-lt"/>
                <a:ea typeface="+mn-ea"/>
                <a:cs typeface="+mn-cs"/>
              </a:rPr>
              <a:t>f) With all the code dependencies sorted out, the test driver itself becomes an isolated unit.  For this example, the original test took hours to run through the batch queue of a cluster.  The new unit test ran in 20 seconds on a developer's laptop.</a:t>
            </a:r>
          </a:p>
        </p:txBody>
      </p:sp>
      <p:sp>
        <p:nvSpPr>
          <p:cNvPr id="4" name="Slide Number Placeholder 3"/>
          <p:cNvSpPr>
            <a:spLocks noGrp="1"/>
          </p:cNvSpPr>
          <p:nvPr>
            <p:ph type="sldNum" sz="quarter" idx="5"/>
          </p:nvPr>
        </p:nvSpPr>
        <p:spPr/>
        <p:txBody>
          <a:bodyPr/>
          <a:lstStyle/>
          <a:p>
            <a:fld id="{54E672D7-8E2D-4611-973D-F4591A707C34}" type="slidenum">
              <a:rPr lang="en-US" smtClean="0"/>
              <a:t>14</a:t>
            </a:fld>
            <a:endParaRPr lang="en-US"/>
          </a:p>
        </p:txBody>
      </p:sp>
    </p:spTree>
    <p:extLst>
      <p:ext uri="{BB962C8B-B14F-4D97-AF65-F5344CB8AC3E}">
        <p14:creationId xmlns:p14="http://schemas.microsoft.com/office/powerpoint/2010/main" val="17385237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Let's think about this problem as "selecting the right tests."  Taking a step back, there are two 'levels' of tests (regression testing and CI-type tests), and there are multiple 'granularities' of tests (from unit to integration).  Computer scientists tend to gravitate towards tests that run quickly and check data structures, types, definitions, syntax, and error reporting.  These quick tests are great for a continuous integration suite.  Domain scientists tend to think of ways to compare program outputs to external measures - like known solutions and example run cases.  These tests can be long-running, and need interpretation to understand what's going on.  Such tests are often better suited for scheduled testing - which can be set up to run on dedicated servers on a nightly or weekly schedule. And there is a range of intermediate levels of testing pertaining to interoperability in component-based software systems, verification of non-trivial functionality such as transparent restart from a checkpoint etc. Since testing is so broad, individual tests can also vary in complexity.  As a rule of thumb, complicated tests get -100 points.  Tests should be as simple as possible, and always provide information on what went wrong.  If a test can't help to diagnose an error condition, it's not a useful test.</a:t>
            </a:r>
          </a:p>
        </p:txBody>
      </p:sp>
      <p:sp>
        <p:nvSpPr>
          <p:cNvPr id="4" name="Slide Number Placeholder 3"/>
          <p:cNvSpPr>
            <a:spLocks noGrp="1"/>
          </p:cNvSpPr>
          <p:nvPr>
            <p:ph type="sldNum" sz="quarter" idx="5"/>
          </p:nvPr>
        </p:nvSpPr>
        <p:spPr/>
        <p:txBody>
          <a:bodyPr/>
          <a:lstStyle/>
          <a:p>
            <a:fld id="{54E672D7-8E2D-4611-973D-F4591A707C34}" type="slidenum">
              <a:rPr lang="en-US" smtClean="0"/>
              <a:t>15</a:t>
            </a:fld>
            <a:endParaRPr lang="en-US"/>
          </a:p>
        </p:txBody>
      </p:sp>
    </p:spTree>
    <p:extLst>
      <p:ext uri="{BB962C8B-B14F-4D97-AF65-F5344CB8AC3E}">
        <p14:creationId xmlns:p14="http://schemas.microsoft.com/office/powerpoint/2010/main" val="27615837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the first example, I’m going to show you how to set up a new Python project that you can immediately start using to develop tests and implement code. Although it’s pretty easy to start coding Python using </a:t>
            </a:r>
            <a:r>
              <a:rPr lang="en-US" sz="1200" kern="1200" dirty="0" err="1">
                <a:solidFill>
                  <a:schemeClr val="tx1"/>
                </a:solidFill>
                <a:effectLst/>
                <a:latin typeface="+mn-lt"/>
                <a:ea typeface="+mn-ea"/>
                <a:cs typeface="+mn-cs"/>
              </a:rPr>
              <a:t>Jupyter</a:t>
            </a:r>
            <a:r>
              <a:rPr lang="en-US" sz="1200" kern="1200" dirty="0">
                <a:solidFill>
                  <a:schemeClr val="tx1"/>
                </a:solidFill>
                <a:effectLst/>
                <a:latin typeface="+mn-lt"/>
                <a:ea typeface="+mn-ea"/>
                <a:cs typeface="+mn-cs"/>
              </a:rPr>
              <a:t> notebooks or just a simple text file, it’s more complex to create a maintainable package that can be distributed via a package manager such as </a:t>
            </a:r>
            <a:r>
              <a:rPr lang="en-US" sz="1200" kern="1200" dirty="0" err="1">
                <a:solidFill>
                  <a:schemeClr val="tx1"/>
                </a:solidFill>
                <a:effectLst/>
                <a:latin typeface="+mn-lt"/>
                <a:ea typeface="+mn-ea"/>
                <a:cs typeface="+mn-cs"/>
              </a:rPr>
              <a:t>PyPi</a:t>
            </a:r>
            <a:r>
              <a:rPr lang="en-US" sz="1200" kern="1200" dirty="0">
                <a:solidFill>
                  <a:schemeClr val="tx1"/>
                </a:solidFill>
                <a:effectLst/>
                <a:latin typeface="+mn-lt"/>
                <a:ea typeface="+mn-ea"/>
                <a:cs typeface="+mn-cs"/>
              </a:rPr>
              <a:t>. First we need to install a couple of python packages. We’re going to use </a:t>
            </a:r>
            <a:r>
              <a:rPr lang="en-US" sz="1200" kern="1200" dirty="0" err="1">
                <a:solidFill>
                  <a:schemeClr val="tx1"/>
                </a:solidFill>
                <a:effectLst/>
                <a:latin typeface="+mn-lt"/>
                <a:ea typeface="+mn-ea"/>
                <a:cs typeface="+mn-cs"/>
              </a:rPr>
              <a:t>pyscaffold</a:t>
            </a:r>
            <a:r>
              <a:rPr lang="en-US" sz="1200" kern="1200" dirty="0">
                <a:solidFill>
                  <a:schemeClr val="tx1"/>
                </a:solidFill>
                <a:effectLst/>
                <a:latin typeface="+mn-lt"/>
                <a:ea typeface="+mn-ea"/>
                <a:cs typeface="+mn-cs"/>
              </a:rPr>
              <a:t> to create a Python package that includes </a:t>
            </a:r>
            <a:r>
              <a:rPr lang="en-US" sz="1200" kern="1200" dirty="0" err="1">
                <a:solidFill>
                  <a:schemeClr val="tx1"/>
                </a:solidFill>
                <a:effectLst/>
                <a:latin typeface="+mn-lt"/>
                <a:ea typeface="+mn-ea"/>
                <a:cs typeface="+mn-cs"/>
              </a:rPr>
              <a:t>setup.py</a:t>
            </a:r>
            <a:r>
              <a:rPr lang="en-US" sz="1200" kern="1200" dirty="0">
                <a:solidFill>
                  <a:schemeClr val="tx1"/>
                </a:solidFill>
                <a:effectLst/>
                <a:latin typeface="+mn-lt"/>
                <a:ea typeface="+mn-ea"/>
                <a:cs typeface="+mn-cs"/>
              </a:rPr>
              <a:t> and other files needed for Python’s build process. We’re then going to use Tox to manage the tests for the project. Once we’ve installed </a:t>
            </a:r>
            <a:r>
              <a:rPr lang="en-US" sz="1200" kern="1200" dirty="0" err="1">
                <a:solidFill>
                  <a:schemeClr val="tx1"/>
                </a:solidFill>
                <a:effectLst/>
                <a:latin typeface="+mn-lt"/>
                <a:ea typeface="+mn-ea"/>
                <a:cs typeface="+mn-cs"/>
              </a:rPr>
              <a:t>pyscaffold</a:t>
            </a:r>
            <a:r>
              <a:rPr lang="en-US" sz="1200" kern="1200" dirty="0">
                <a:solidFill>
                  <a:schemeClr val="tx1"/>
                </a:solidFill>
                <a:effectLst/>
                <a:latin typeface="+mn-lt"/>
                <a:ea typeface="+mn-ea"/>
                <a:cs typeface="+mn-cs"/>
              </a:rPr>
              <a:t> and Tox, we can create the new project using the ‘</a:t>
            </a:r>
            <a:r>
              <a:rPr lang="en-US" sz="1200" kern="1200" dirty="0" err="1">
                <a:solidFill>
                  <a:schemeClr val="tx1"/>
                </a:solidFill>
                <a:effectLst/>
                <a:latin typeface="+mn-lt"/>
                <a:ea typeface="+mn-ea"/>
                <a:cs typeface="+mn-cs"/>
              </a:rPr>
              <a:t>putup</a:t>
            </a:r>
            <a:r>
              <a:rPr lang="en-US" sz="1200" kern="1200" dirty="0">
                <a:solidFill>
                  <a:schemeClr val="tx1"/>
                </a:solidFill>
                <a:effectLst/>
                <a:latin typeface="+mn-lt"/>
                <a:ea typeface="+mn-ea"/>
                <a:cs typeface="+mn-cs"/>
              </a:rPr>
              <a:t>’ command. This will create a package containing a skeleton file and an associated test. The ‘tox’ command will then run the tests using the </a:t>
            </a:r>
            <a:r>
              <a:rPr lang="en-US" sz="1200" kern="1200" dirty="0" err="1">
                <a:solidFill>
                  <a:schemeClr val="tx1"/>
                </a:solidFill>
                <a:effectLst/>
                <a:latin typeface="+mn-lt"/>
                <a:ea typeface="+mn-ea"/>
                <a:cs typeface="+mn-cs"/>
              </a:rPr>
              <a:t>pytest</a:t>
            </a:r>
            <a:r>
              <a:rPr lang="en-US" sz="1200" kern="1200" dirty="0">
                <a:solidFill>
                  <a:schemeClr val="tx1"/>
                </a:solidFill>
                <a:effectLst/>
                <a:latin typeface="+mn-lt"/>
                <a:ea typeface="+mn-ea"/>
                <a:cs typeface="+mn-cs"/>
              </a:rPr>
              <a:t> command Note, it even provides a neat summary of code coverage - how many lines of your program are exercised by one of the tests.</a:t>
            </a:r>
          </a:p>
          <a:p>
            <a:r>
              <a:rPr lang="en-US" sz="1200" kern="1200" dirty="0">
                <a:solidFill>
                  <a:schemeClr val="tx1"/>
                </a:solidFill>
                <a:effectLst/>
                <a:latin typeface="+mn-lt"/>
                <a:ea typeface="+mn-ea"/>
                <a:cs typeface="+mn-cs"/>
              </a:rPr>
              <a:t>You can customize the template to import your own project files and test them.  It also has some nice pre-sets for documenting with Sphinx and releasing your package to the </a:t>
            </a:r>
            <a:r>
              <a:rPr lang="en-US" sz="1200" kern="1200" dirty="0" err="1">
                <a:solidFill>
                  <a:schemeClr val="tx1"/>
                </a:solidFill>
                <a:effectLst/>
                <a:latin typeface="+mn-lt"/>
                <a:ea typeface="+mn-ea"/>
                <a:cs typeface="+mn-cs"/>
              </a:rPr>
              <a:t>pypi</a:t>
            </a:r>
            <a:r>
              <a:rPr lang="en-US" sz="1200" kern="1200" dirty="0">
                <a:solidFill>
                  <a:schemeClr val="tx1"/>
                </a:solidFill>
                <a:effectLst/>
                <a:latin typeface="+mn-lt"/>
                <a:ea typeface="+mn-ea"/>
                <a:cs typeface="+mn-cs"/>
              </a:rPr>
              <a:t> package repository.</a:t>
            </a:r>
          </a:p>
        </p:txBody>
      </p:sp>
      <p:sp>
        <p:nvSpPr>
          <p:cNvPr id="4" name="Slide Number Placeholder 3"/>
          <p:cNvSpPr>
            <a:spLocks noGrp="1"/>
          </p:cNvSpPr>
          <p:nvPr>
            <p:ph type="sldNum" sz="quarter" idx="5"/>
          </p:nvPr>
        </p:nvSpPr>
        <p:spPr/>
        <p:txBody>
          <a:bodyPr/>
          <a:lstStyle/>
          <a:p>
            <a:fld id="{54E672D7-8E2D-4611-973D-F4591A707C34}" type="slidenum">
              <a:rPr lang="en-US" smtClean="0"/>
              <a:t>16</a:t>
            </a:fld>
            <a:endParaRPr lang="en-US"/>
          </a:p>
        </p:txBody>
      </p:sp>
    </p:spTree>
    <p:extLst>
      <p:ext uri="{BB962C8B-B14F-4D97-AF65-F5344CB8AC3E}">
        <p14:creationId xmlns:p14="http://schemas.microsoft.com/office/powerpoint/2010/main" val="259883587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5.png"/><Relationship Id="rId4" Type="http://schemas.microsoft.com/office/2007/relationships/hdphoto" Target="../media/hdphoto1.wdp"/></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4.png"/><Relationship Id="rId7"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5.png"/><Relationship Id="rId4" Type="http://schemas.microsoft.com/office/2007/relationships/hdphoto" Target="../media/hdphoto1.wdp"/><Relationship Id="rId9"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7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0639"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8" name="Picture 7" descr="A picture containing shape&#10;&#10;Description automatically generated">
            <a:extLst>
              <a:ext uri="{FF2B5EF4-FFF2-40B4-BE49-F238E27FC236}">
                <a16:creationId xmlns:a16="http://schemas.microsoft.com/office/drawing/2014/main" id="{C432A180-7341-4E28-8C2B-73F9AB53D13F}"/>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31810" y="1848659"/>
            <a:ext cx="2108499" cy="914400"/>
          </a:xfrm>
          <a:prstGeom prst="rect">
            <a:avLst/>
          </a:prstGeom>
        </p:spPr>
      </p:pic>
    </p:spTree>
    <p:extLst>
      <p:ext uri="{BB962C8B-B14F-4D97-AF65-F5344CB8AC3E}">
        <p14:creationId xmlns:p14="http://schemas.microsoft.com/office/powerpoint/2010/main" val="3249263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8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2749"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8" name="Picture 7" descr="A picture containing shape&#10;&#10;Description automatically generated">
            <a:extLst>
              <a:ext uri="{FF2B5EF4-FFF2-40B4-BE49-F238E27FC236}">
                <a16:creationId xmlns:a16="http://schemas.microsoft.com/office/drawing/2014/main" id="{C432A180-7341-4E28-8C2B-73F9AB53D13F}"/>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33920" y="1848659"/>
            <a:ext cx="2108499" cy="914400"/>
          </a:xfrm>
          <a:prstGeom prst="rect">
            <a:avLst/>
          </a:prstGeom>
        </p:spPr>
      </p:pic>
      <p:pic>
        <p:nvPicPr>
          <p:cNvPr id="13" name="Picture 2" descr="https://licensebuttons.net/l/by/4.0/88x31.png">
            <a:extLst>
              <a:ext uri="{FF2B5EF4-FFF2-40B4-BE49-F238E27FC236}">
                <a16:creationId xmlns:a16="http://schemas.microsoft.com/office/drawing/2014/main" id="{FAFD7D99-41CA-4FD0-9396-9C5659F22045}"/>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969069" y="5841262"/>
            <a:ext cx="838200" cy="295275"/>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D022D1C-99FF-490C-8690-D8081D33C0AF}"/>
              </a:ext>
            </a:extLst>
          </p:cNvPr>
          <p:cNvSpPr txBox="1"/>
          <p:nvPr userDrawn="1"/>
        </p:nvSpPr>
        <p:spPr>
          <a:xfrm>
            <a:off x="1810964" y="5776533"/>
            <a:ext cx="1171114" cy="424732"/>
          </a:xfrm>
          <a:prstGeom prst="rect">
            <a:avLst/>
          </a:prstGeom>
          <a:noFill/>
        </p:spPr>
        <p:txBody>
          <a:bodyPr wrap="square" rtlCol="0">
            <a:spAutoFit/>
          </a:bodyPr>
          <a:lstStyle/>
          <a:p>
            <a:pPr algn="ctr">
              <a:lnSpc>
                <a:spcPct val="90000"/>
              </a:lnSpc>
            </a:pPr>
            <a:r>
              <a:rPr lang="en-US" sz="1200" dirty="0"/>
              <a:t>See slide 2 for license details</a:t>
            </a:r>
          </a:p>
        </p:txBody>
      </p:sp>
      <p:pic>
        <p:nvPicPr>
          <p:cNvPr id="15" name="Picture 14">
            <a:extLst>
              <a:ext uri="{FF2B5EF4-FFF2-40B4-BE49-F238E27FC236}">
                <a16:creationId xmlns:a16="http://schemas.microsoft.com/office/drawing/2014/main" id="{C554CDC7-44CF-4751-9869-0265C8E01840}"/>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333211" y="3189686"/>
            <a:ext cx="2109916" cy="905256"/>
          </a:xfrm>
          <a:prstGeom prst="rect">
            <a:avLst/>
          </a:prstGeom>
        </p:spPr>
      </p:pic>
    </p:spTree>
    <p:extLst>
      <p:ext uri="{BB962C8B-B14F-4D97-AF65-F5344CB8AC3E}">
        <p14:creationId xmlns:p14="http://schemas.microsoft.com/office/powerpoint/2010/main" val="4512282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2473" cy="914400"/>
          </a:xfrm>
        </p:spPr>
        <p:txBody>
          <a:bodyPr anchor="t" anchorCtr="0"/>
          <a:lstStyle/>
          <a:p>
            <a:r>
              <a:rPr lang="en-US"/>
              <a:t>Click to edit Master title style</a:t>
            </a:r>
            <a:endParaRPr lang="en-US" dirty="0"/>
          </a:p>
        </p:txBody>
      </p:sp>
      <p:sp>
        <p:nvSpPr>
          <p:cNvPr id="3" name="Content Placeholder 2"/>
          <p:cNvSpPr>
            <a:spLocks noGrp="1"/>
          </p:cNvSpPr>
          <p:nvPr>
            <p:ph idx="1" hasCustomPrompt="1"/>
          </p:nvPr>
        </p:nvSpPr>
        <p:spPr>
          <a:xfrm>
            <a:off x="365760" y="1737360"/>
            <a:ext cx="11369809" cy="404777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marL="1482725" indent="-222250">
              <a:buFont typeface="Arial" panose="020B0604020202020204" pitchFamily="34" charset="0"/>
              <a:buChar char="•"/>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level0.4	</a:t>
            </a:r>
          </a:p>
        </p:txBody>
      </p:sp>
    </p:spTree>
    <p:extLst>
      <p:ext uri="{BB962C8B-B14F-4D97-AF65-F5344CB8AC3E}">
        <p14:creationId xmlns:p14="http://schemas.microsoft.com/office/powerpoint/2010/main" val="12092206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hasCustomPrompt="1"/>
          </p:nvPr>
        </p:nvSpPr>
        <p:spPr>
          <a:xfrm>
            <a:off x="457200" y="1737360"/>
            <a:ext cx="5588582"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558550"/>
            <a:ext cx="5588582"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buFont typeface="Arial" panose="020B0604020202020204" pitchFamily="34" charset="0"/>
              <a:buChar cha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8914" y="1737360"/>
            <a:ext cx="5531934"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8914" y="2558550"/>
            <a:ext cx="5531934"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defRPr lang="en-US" sz="16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748649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quad chart">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7465488" cy="810738"/>
          </a:xfrm>
        </p:spPr>
        <p:txBody>
          <a:bodyPr/>
          <a:lstStyle>
            <a:lvl1pPr>
              <a:defRPr sz="2400"/>
            </a:lvl1pPr>
          </a:lstStyle>
          <a:p>
            <a:r>
              <a:rPr lang="en-US"/>
              <a:t>Click to edit Master title style</a:t>
            </a:r>
            <a:endParaRPr lang="en-US" dirty="0"/>
          </a:p>
        </p:txBody>
      </p:sp>
      <p:sp>
        <p:nvSpPr>
          <p:cNvPr id="3" name="Text Placeholder 2"/>
          <p:cNvSpPr>
            <a:spLocks noGrp="1"/>
          </p:cNvSpPr>
          <p:nvPr>
            <p:ph type="body" idx="1" hasCustomPrompt="1"/>
          </p:nvPr>
        </p:nvSpPr>
        <p:spPr>
          <a:xfrm>
            <a:off x="448056"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hasCustomPrompt="1"/>
          </p:nvPr>
        </p:nvSpPr>
        <p:spPr>
          <a:xfrm>
            <a:off x="448056"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3" hasCustomPrompt="1"/>
          </p:nvPr>
        </p:nvSpPr>
        <p:spPr>
          <a:xfrm>
            <a:off x="6153912"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hasCustomPrompt="1"/>
          </p:nvPr>
        </p:nvSpPr>
        <p:spPr>
          <a:xfrm>
            <a:off x="6153912"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10" name="Text Placeholder 9">
            <a:extLst>
              <a:ext uri="{FF2B5EF4-FFF2-40B4-BE49-F238E27FC236}">
                <a16:creationId xmlns:a16="http://schemas.microsoft.com/office/drawing/2014/main" id="{1AC1494F-06BF-478E-BCF5-6FCC755EF91F}"/>
              </a:ext>
            </a:extLst>
          </p:cNvPr>
          <p:cNvSpPr>
            <a:spLocks noGrp="1"/>
          </p:cNvSpPr>
          <p:nvPr>
            <p:ph type="body" sz="quarter" idx="10" hasCustomPrompt="1"/>
          </p:nvPr>
        </p:nvSpPr>
        <p:spPr>
          <a:xfrm>
            <a:off x="447675"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2" name="Text Placeholder 11">
            <a:extLst>
              <a:ext uri="{FF2B5EF4-FFF2-40B4-BE49-F238E27FC236}">
                <a16:creationId xmlns:a16="http://schemas.microsoft.com/office/drawing/2014/main" id="{DE13F5F8-5DA4-4A7D-94FF-19BFEBF090FD}"/>
              </a:ext>
            </a:extLst>
          </p:cNvPr>
          <p:cNvSpPr>
            <a:spLocks noGrp="1"/>
          </p:cNvSpPr>
          <p:nvPr>
            <p:ph type="body" sz="quarter" idx="11" hasCustomPrompt="1"/>
          </p:nvPr>
        </p:nvSpPr>
        <p:spPr>
          <a:xfrm>
            <a:off x="6153150"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4" name="Text Placeholder 13">
            <a:extLst>
              <a:ext uri="{FF2B5EF4-FFF2-40B4-BE49-F238E27FC236}">
                <a16:creationId xmlns:a16="http://schemas.microsoft.com/office/drawing/2014/main" id="{11508C29-BEAF-4D1B-85C7-62D86B9A99F0}"/>
              </a:ext>
            </a:extLst>
          </p:cNvPr>
          <p:cNvSpPr>
            <a:spLocks noGrp="1"/>
          </p:cNvSpPr>
          <p:nvPr>
            <p:ph type="body" sz="quarter" idx="12"/>
          </p:nvPr>
        </p:nvSpPr>
        <p:spPr>
          <a:xfrm>
            <a:off x="447675"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
        <p:nvSpPr>
          <p:cNvPr id="16" name="Text Placeholder 15">
            <a:extLst>
              <a:ext uri="{FF2B5EF4-FFF2-40B4-BE49-F238E27FC236}">
                <a16:creationId xmlns:a16="http://schemas.microsoft.com/office/drawing/2014/main" id="{DA42C277-CD07-4855-BE2B-F5804018ECD9}"/>
              </a:ext>
            </a:extLst>
          </p:cNvPr>
          <p:cNvSpPr>
            <a:spLocks noGrp="1"/>
          </p:cNvSpPr>
          <p:nvPr>
            <p:ph type="body" sz="quarter" idx="13"/>
          </p:nvPr>
        </p:nvSpPr>
        <p:spPr>
          <a:xfrm>
            <a:off x="6153150"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754637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6121090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21988677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11"/>
        <p:cNvGrpSpPr/>
        <p:nvPr/>
      </p:nvGrpSpPr>
      <p:grpSpPr>
        <a:xfrm>
          <a:off x="0" y="0"/>
          <a:ext cx="0" cy="0"/>
          <a:chOff x="0" y="0"/>
          <a:chExt cx="0" cy="0"/>
        </a:xfrm>
      </p:grpSpPr>
      <p:sp>
        <p:nvSpPr>
          <p:cNvPr id="12" name="Google Shape;12;p33"/>
          <p:cNvSpPr txBox="1">
            <a:spLocks noGrp="1"/>
          </p:cNvSpPr>
          <p:nvPr>
            <p:ph type="ctrTitle"/>
          </p:nvPr>
        </p:nvSpPr>
        <p:spPr>
          <a:xfrm>
            <a:off x="1523603" y="1122363"/>
            <a:ext cx="9141619"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5998"/>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13;p33"/>
          <p:cNvSpPr txBox="1">
            <a:spLocks noGrp="1"/>
          </p:cNvSpPr>
          <p:nvPr>
            <p:ph type="subTitle" idx="1"/>
          </p:nvPr>
        </p:nvSpPr>
        <p:spPr>
          <a:xfrm>
            <a:off x="1523603" y="3602038"/>
            <a:ext cx="9141619"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399"/>
            </a:lvl1pPr>
            <a:lvl2pPr lvl="1" algn="ctr">
              <a:lnSpc>
                <a:spcPct val="90000"/>
              </a:lnSpc>
              <a:spcBef>
                <a:spcPts val="500"/>
              </a:spcBef>
              <a:spcAft>
                <a:spcPts val="0"/>
              </a:spcAft>
              <a:buClr>
                <a:schemeClr val="dk1"/>
              </a:buClr>
              <a:buSzPts val="2000"/>
              <a:buNone/>
              <a:defRPr sz="1999"/>
            </a:lvl2pPr>
            <a:lvl3pPr lvl="2" algn="ctr">
              <a:lnSpc>
                <a:spcPct val="90000"/>
              </a:lnSpc>
              <a:spcBef>
                <a:spcPts val="500"/>
              </a:spcBef>
              <a:spcAft>
                <a:spcPts val="0"/>
              </a:spcAft>
              <a:buClr>
                <a:schemeClr val="dk1"/>
              </a:buClr>
              <a:buSzPts val="1800"/>
              <a:buNone/>
              <a:defRPr sz="1799"/>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4" name="Google Shape;14;p33"/>
          <p:cNvSpPr txBox="1">
            <a:spLocks noGrp="1"/>
          </p:cNvSpPr>
          <p:nvPr>
            <p:ph type="dt" idx="10"/>
          </p:nvPr>
        </p:nvSpPr>
        <p:spPr>
          <a:xfrm>
            <a:off x="837982" y="6356351"/>
            <a:ext cx="2742486"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 name="Google Shape;15;p33"/>
          <p:cNvSpPr txBox="1">
            <a:spLocks noGrp="1"/>
          </p:cNvSpPr>
          <p:nvPr>
            <p:ph type="ftr" idx="11"/>
          </p:nvPr>
        </p:nvSpPr>
        <p:spPr>
          <a:xfrm>
            <a:off x="4037549" y="6356351"/>
            <a:ext cx="4113728"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 name="Google Shape;16;p33"/>
          <p:cNvSpPr txBox="1">
            <a:spLocks noGrp="1"/>
          </p:cNvSpPr>
          <p:nvPr>
            <p:ph type="sldNum" idx="12"/>
          </p:nvPr>
        </p:nvSpPr>
        <p:spPr>
          <a:xfrm>
            <a:off x="8608357" y="6356351"/>
            <a:ext cx="2742486"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a:spcAft>
                <a:spcPts val="0"/>
              </a:spcAft>
            </a:pPr>
            <a:fld id="{00000000-1234-1234-1234-123412341234}" type="slidenum">
              <a:rPr lang="en-US" smtClean="0"/>
              <a:pPr>
                <a:spcAft>
                  <a:spcPts val="0"/>
                </a:spcAft>
              </a:pPr>
              <a:t>‹#›</a:t>
            </a:fld>
            <a:endParaRPr lang="en-US"/>
          </a:p>
        </p:txBody>
      </p:sp>
    </p:spTree>
    <p:extLst>
      <p:ext uri="{BB962C8B-B14F-4D97-AF65-F5344CB8AC3E}">
        <p14:creationId xmlns:p14="http://schemas.microsoft.com/office/powerpoint/2010/main" val="11116293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609442" y="1699995"/>
            <a:ext cx="11160961" cy="4422776"/>
          </a:xfrm>
        </p:spPr>
        <p:txBody>
          <a:bodyPr/>
          <a:lstStyle>
            <a:lvl1pPr>
              <a:defRPr baseline="0"/>
            </a:lvl1pPr>
          </a:lstStyle>
          <a:p>
            <a:pPr lvl="0"/>
            <a:r>
              <a:rPr lang="en-US" dirty="0"/>
              <a:t>Click to add 1st-level bullet. Click an icon below to add table, graph or other imagery.</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2" hasCustomPrompt="1"/>
          </p:nvPr>
        </p:nvSpPr>
        <p:spPr>
          <a:xfrm>
            <a:off x="609442" y="1168749"/>
            <a:ext cx="11160961" cy="499715"/>
          </a:xfrm>
        </p:spPr>
        <p:txBody>
          <a:bodyPr bIns="0">
            <a:noAutofit/>
          </a:bodyPr>
          <a:lstStyle>
            <a:lvl1pPr marL="0" indent="0">
              <a:lnSpc>
                <a:spcPct val="90000"/>
              </a:lnSpc>
              <a:spcBef>
                <a:spcPts val="0"/>
              </a:spcBef>
              <a:buNone/>
              <a:defRPr sz="2000" b="1" baseline="0">
                <a:solidFill>
                  <a:schemeClr val="accent2"/>
                </a:solidFill>
              </a:defRPr>
            </a:lvl1pPr>
          </a:lstStyle>
          <a:p>
            <a:r>
              <a:rPr lang="en-US" dirty="0"/>
              <a:t>Slide subtitle optional -  delete as needed</a:t>
            </a:r>
          </a:p>
        </p:txBody>
      </p:sp>
      <p:sp>
        <p:nvSpPr>
          <p:cNvPr id="2" name="Title 1">
            <a:extLst>
              <a:ext uri="{FF2B5EF4-FFF2-40B4-BE49-F238E27FC236}">
                <a16:creationId xmlns:a16="http://schemas.microsoft.com/office/drawing/2014/main" id="{3578AEED-62FF-45A4-9B5A-29E8EB7AE3B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9798948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365760" y="411480"/>
            <a:ext cx="11376442" cy="84695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Click to edit Master title style</a:t>
            </a:r>
            <a:endParaRPr lang="en-US" dirty="0"/>
          </a:p>
        </p:txBody>
      </p:sp>
      <p:sp>
        <p:nvSpPr>
          <p:cNvPr id="1027" name="Text Placeholder 2"/>
          <p:cNvSpPr>
            <a:spLocks noGrp="1"/>
          </p:cNvSpPr>
          <p:nvPr>
            <p:ph type="body" idx="1"/>
          </p:nvPr>
        </p:nvSpPr>
        <p:spPr bwMode="auto">
          <a:xfrm>
            <a:off x="365760" y="1737360"/>
            <a:ext cx="11376442" cy="404092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3" name="Picture 12"/>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9741160" y="6185919"/>
            <a:ext cx="1971212" cy="533060"/>
          </a:xfrm>
          <a:prstGeom prst="rect">
            <a:avLst/>
          </a:prstGeom>
        </p:spPr>
      </p:pic>
      <p:sp>
        <p:nvSpPr>
          <p:cNvPr id="8" name="Rectangle 256"/>
          <p:cNvSpPr txBox="1">
            <a:spLocks noChangeArrowheads="1"/>
          </p:cNvSpPr>
          <p:nvPr userDrawn="1"/>
        </p:nvSpPr>
        <p:spPr>
          <a:xfrm>
            <a:off x="363828" y="6477000"/>
            <a:ext cx="3315547" cy="182562"/>
          </a:xfrm>
          <a:prstGeom prst="rect">
            <a:avLst/>
          </a:prstGeom>
          <a:ln/>
        </p:spPr>
        <p:txBody>
          <a:bodyPr anchor="ctr"/>
          <a:lstStyle/>
          <a:p>
            <a:pPr algn="l"/>
            <a:r>
              <a:rPr lang="en-US" sz="1000" dirty="0">
                <a:solidFill>
                  <a:schemeClr val="tx1"/>
                </a:solidFill>
                <a:latin typeface="Arial" pitchFamily="34" charset="0"/>
                <a:cs typeface="Arial" pitchFamily="34" charset="0"/>
              </a:rPr>
              <a:t> </a:t>
            </a:r>
          </a:p>
        </p:txBody>
      </p:sp>
      <p:sp>
        <p:nvSpPr>
          <p:cNvPr id="9" name="Rectangle 6"/>
          <p:cNvSpPr>
            <a:spLocks noChangeArrowheads="1"/>
          </p:cNvSpPr>
          <p:nvPr userDrawn="1"/>
        </p:nvSpPr>
        <p:spPr bwMode="auto">
          <a:xfrm flipH="1">
            <a:off x="163374" y="6513051"/>
            <a:ext cx="515635" cy="146511"/>
          </a:xfrm>
          <a:prstGeom prst="rect">
            <a:avLst/>
          </a:prstGeom>
          <a:noFill/>
          <a:ln w="9525">
            <a:noFill/>
            <a:miter lim="800000"/>
            <a:headEnd/>
            <a:tailEnd/>
          </a:ln>
          <a:effectLst/>
        </p:spPr>
        <p:txBody>
          <a:bodyPr lIns="0" tIns="0" rIns="0" bIns="0"/>
          <a:lstStyle/>
          <a:p>
            <a:pPr algn="l" defTabSz="173038">
              <a:lnSpc>
                <a:spcPct val="90000"/>
              </a:lnSpc>
              <a:tabLst>
                <a:tab pos="230188" algn="l"/>
              </a:tabLst>
              <a:defRPr/>
            </a:pPr>
            <a:fld id="{040BB257-551A-4736-B50F-DCF1BA034C06}" type="slidenum">
              <a:rPr lang="en-US" sz="1000" smtClean="0">
                <a:solidFill>
                  <a:schemeClr val="tx1"/>
                </a:solidFill>
                <a:latin typeface="Arial" pitchFamily="34" charset="0"/>
                <a:cs typeface="Arial" pitchFamily="34" charset="0"/>
              </a:rPr>
              <a:pPr algn="l" defTabSz="173038">
                <a:lnSpc>
                  <a:spcPct val="90000"/>
                </a:lnSpc>
                <a:tabLst>
                  <a:tab pos="230188" algn="l"/>
                </a:tabLst>
                <a:defRPr/>
              </a:pPr>
              <a:t>‹#›</a:t>
            </a:fld>
            <a:endParaRPr lang="en-US" sz="1000" dirty="0">
              <a:solidFill>
                <a:schemeClr val="tx1"/>
              </a:solidFill>
              <a:latin typeface="Arial" pitchFamily="34" charset="0"/>
              <a:cs typeface="Arial" pitchFamily="34" charset="0"/>
            </a:endParaRPr>
          </a:p>
        </p:txBody>
      </p:sp>
      <p:pic>
        <p:nvPicPr>
          <p:cNvPr id="3" name="Picture 2" descr="A picture containing shape&#10;&#10;Description automatically generated">
            <a:extLst>
              <a:ext uri="{FF2B5EF4-FFF2-40B4-BE49-F238E27FC236}">
                <a16:creationId xmlns:a16="http://schemas.microsoft.com/office/drawing/2014/main" id="{2A4943B8-0F89-4A94-B130-A128F45E57C4}"/>
              </a:ext>
            </a:extLst>
          </p:cNvPr>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a:off x="7806050" y="6114121"/>
            <a:ext cx="1560289" cy="676656"/>
          </a:xfrm>
          <a:prstGeom prst="rect">
            <a:avLst/>
          </a:prstGeom>
        </p:spPr>
      </p:pic>
    </p:spTree>
    <p:extLst>
      <p:ext uri="{BB962C8B-B14F-4D97-AF65-F5344CB8AC3E}">
        <p14:creationId xmlns:p14="http://schemas.microsoft.com/office/powerpoint/2010/main" val="2081848127"/>
      </p:ext>
    </p:extLst>
  </p:cSld>
  <p:clrMap bg1="lt1" tx1="dk1" bg2="lt2" tx2="dk2" accent1="accent1" accent2="accent2" accent3="accent3" accent4="accent4" accent5="accent5" accent6="accent6" hlink="hlink" folHlink="folHlink"/>
  <p:sldLayoutIdLst>
    <p:sldLayoutId id="2147483949" r:id="rId1"/>
    <p:sldLayoutId id="2147483951" r:id="rId2"/>
    <p:sldLayoutId id="2147483937" r:id="rId3"/>
    <p:sldLayoutId id="2147483939" r:id="rId4"/>
    <p:sldLayoutId id="2147483950" r:id="rId5"/>
    <p:sldLayoutId id="2147483940" r:id="rId6"/>
    <p:sldLayoutId id="2147483941" r:id="rId7"/>
    <p:sldLayoutId id="2147483952" r:id="rId8"/>
    <p:sldLayoutId id="2147483953" r:id="rId9"/>
  </p:sldLayoutIdLst>
  <p:hf hdr="0" ftr="0" dt="0"/>
  <p:txStyles>
    <p:title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p:titleStyle>
    <p:body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hyperlink" Target="https://doi.org/10.1137/19M128435X" TargetMode="Externa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3.xml"/><Relationship Id="rId1" Type="http://schemas.openxmlformats.org/officeDocument/2006/relationships/tags" Target="../tags/tag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hyperlink" Target="https://pyscaffold.org/"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hyperlink" Target="https://llnl-blt.readthedocs.io/"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hyperlink" Target="https://github.com/bssw-tutorial/hello-numerical-world" TargetMode="External"/><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3" Type="http://schemas.openxmlformats.org/officeDocument/2006/relationships/hyperlink" Target="https://github.com/amklinv/morpheus" TargetMode="External"/><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image" Target="../media/image16.png"/><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3" Type="http://schemas.openxmlformats.org/officeDocument/2006/relationships/hyperlink" Target="http://creativecommons.org/licenses/by-sa/4.0/" TargetMode="External"/><Relationship Id="rId2" Type="http://schemas.openxmlformats.org/officeDocument/2006/relationships/hyperlink" Target="http://creativecommons.org/licenses/by/4.0/" TargetMode="External"/><Relationship Id="rId1" Type="http://schemas.openxmlformats.org/officeDocument/2006/relationships/slideLayout" Target="../slideLayouts/slideLayout3.xml"/><Relationship Id="rId5" Type="http://schemas.openxmlformats.org/officeDocument/2006/relationships/image" Target="../media/image6.png"/><Relationship Id="rId4" Type="http://schemas.openxmlformats.org/officeDocument/2006/relationships/hyperlink" Target="https://doi.org/10.6084/m9.figshare.22179748" TargetMode="External"/></Relationships>
</file>

<file path=ppt/slides/_rels/slide20.xml.rels><?xml version="1.0" encoding="UTF-8" standalone="yes"?>
<Relationships xmlns="http://schemas.openxmlformats.org/package/2006/relationships"><Relationship Id="rId3" Type="http://schemas.openxmlformats.org/officeDocument/2006/relationships/hyperlink" Target="http://ltp.sourceforge.net/coverage/lcov.php" TargetMode="External"/><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hyperlink" Target="https://docs.gitlab.com/ee/ci/introduction/" TargetMode="Externa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hyperlink" Target="https://jointcenterforsatellitedataassimilation-jedi-docs.readthedocs-hosted.com/" TargetMode="External"/><Relationship Id="rId7"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hyperlink" Target="https://jointcenterforsatellitedataassimilation-jedi-docs.readthedocs-hosted.com/en/1.3.0/using/jedi_environment/vagrant.html" TargetMode="External"/><Relationship Id="rId5" Type="http://schemas.openxmlformats.org/officeDocument/2006/relationships/hyperlink" Target="https://jointcenterforsatellitedataassimilation-jedi-docs.readthedocs-hosted.com/en/1.3.0/using/jedi_environment/charliecloud.html" TargetMode="External"/><Relationship Id="rId4" Type="http://schemas.openxmlformats.org/officeDocument/2006/relationships/hyperlink" Target="https://jointcenterforsatellitedataassimilation-jedi-docs.readthedocs-hosted.com/en/1.3.0/using/jedi_environment/singularity.html" TargetMode="External"/></Relationships>
</file>

<file path=ppt/slides/_rels/slide3.xml.rels><?xml version="1.0" encoding="UTF-8" standalone="yes"?>
<Relationships xmlns="http://schemas.openxmlformats.org/package/2006/relationships"><Relationship Id="rId2" Type="http://schemas.openxmlformats.org/officeDocument/2006/relationships/hyperlink" Target="https://doi.org/10.1137/19M128435X" TargetMode="Externa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hyperlink" Target="https://github.com/CompFUSE/DCA" TargetMode="External"/><Relationship Id="rId7" Type="http://schemas.openxmlformats.org/officeDocument/2006/relationships/hyperlink" Target="https://docs.github.com/en/actions/using-jobs/running-jobs-in-a-container" TargetMode="External"/><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hyperlink" Target="https://supercontainers.github.io/sc20-tutorial/07.spack/index.html" TargetMode="External"/><Relationship Id="rId5" Type="http://schemas.openxmlformats.org/officeDocument/2006/relationships/hyperlink" Target="https://spack.readthedocs.io/en/latest/containers.html" TargetMode="External"/><Relationship Id="rId4" Type="http://schemas.openxmlformats.org/officeDocument/2006/relationships/hyperlink" Target="https://docs.docker.com/build/ci/" TargetMode="External"/></Relationships>
</file>

<file path=ppt/slides/_rels/slide31.xml.rels><?xml version="1.0" encoding="UTF-8" standalone="yes"?>
<Relationships xmlns="http://schemas.openxmlformats.org/package/2006/relationships"><Relationship Id="rId2" Type="http://schemas.openxmlformats.org/officeDocument/2006/relationships/hyperlink" Target="https://docs.github.com/en/actions/learn-github-actions/security-hardening-for-github-actions#understanding-the-risk-of-script-injections" TargetMode="Externa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hyperlink" Target="https://github.com/ECP-WarpX/WarpX" TargetMode="External"/><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hyperlink" Target="https://cristianadam.eu/20200113/speeding-up-c-plus-plus-github-actions-using-ccache/" TargetMode="External"/></Relationships>
</file>

<file path=ppt/slides/_rels/slide33.xml.rels><?xml version="1.0" encoding="UTF-8" standalone="yes"?>
<Relationships xmlns="http://schemas.openxmlformats.org/package/2006/relationships"><Relationship Id="rId3" Type="http://schemas.openxmlformats.org/officeDocument/2006/relationships/hyperlink" Target="https://docs.gitlab.com/ee/user/project/pages/" TargetMode="External"/><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hyperlink" Target="https://tomasfarias.dev/posts/sphinx-docs-with-poetry-and-github-pages/" TargetMode="External"/></Relationships>
</file>

<file path=ppt/slides/_rels/slide34.xml.rels><?xml version="1.0" encoding="UTF-8" standalone="yes"?>
<Relationships xmlns="http://schemas.openxmlformats.org/package/2006/relationships"><Relationship Id="rId3" Type="http://schemas.openxmlformats.org/officeDocument/2006/relationships/hyperlink" Target="https://jestjs.io/" TargetMode="External"/><Relationship Id="rId2" Type="http://schemas.openxmlformats.org/officeDocument/2006/relationships/hyperlink" Target="https://en.cppreference.com/w/cpp/language/rule_of_three" TargetMode="External"/><Relationship Id="rId1" Type="http://schemas.openxmlformats.org/officeDocument/2006/relationships/slideLayout" Target="../slideLayouts/slideLayout7.xml"/><Relationship Id="rId4" Type="http://schemas.openxmlformats.org/officeDocument/2006/relationships/hyperlink" Target="https://guides.rubyonrails.org/testing.html"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hyperlink" Target="https://doi.org/10.1016/j.cpc.2019.01.006" TargetMode="External"/><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hyperlink" Target="https://doi.org/10.1145/3480935" TargetMode="External"/></Relationships>
</file>

<file path=ppt/slides/_rels/slide38.xml.rels><?xml version="1.0" encoding="UTF-8" standalone="yes"?>
<Relationships xmlns="http://schemas.openxmlformats.org/package/2006/relationships"><Relationship Id="rId3" Type="http://schemas.openxmlformats.org/officeDocument/2006/relationships/hyperlink" Target="https://ccse.lbl.gov/pub/RegressionTesting/WarpX/" TargetMode="External"/><Relationship Id="rId2" Type="http://schemas.openxmlformats.org/officeDocument/2006/relationships/notesSlide" Target="../notesSlides/notesSlide26.xml"/><Relationship Id="rId1" Type="http://schemas.openxmlformats.org/officeDocument/2006/relationships/slideLayout" Target="../slideLayouts/slideLayout8.xml"/><Relationship Id="rId5" Type="http://schemas.openxmlformats.org/officeDocument/2006/relationships/hyperlink" Target="https://warpx.readthedocs.io/" TargetMode="External"/><Relationship Id="rId4" Type="http://schemas.openxmlformats.org/officeDocument/2006/relationships/image" Target="../media/image25.jpeg"/></Relationships>
</file>

<file path=ppt/slides/_rels/slide39.xml.rels><?xml version="1.0" encoding="UTF-8" standalone="yes"?>
<Relationships xmlns="http://schemas.openxmlformats.org/package/2006/relationships"><Relationship Id="rId3" Type="http://schemas.openxmlformats.org/officeDocument/2006/relationships/hyperlink" Target="https://icl.utk.edu/~hanzt/tmp/PerformanceDatabase.pdf" TargetMode="External"/><Relationship Id="rId2" Type="http://schemas.openxmlformats.org/officeDocument/2006/relationships/notesSlide" Target="../notesSlides/notesSlide27.xml"/><Relationship Id="rId1" Type="http://schemas.openxmlformats.org/officeDocument/2006/relationships/slideLayout" Target="../slideLayouts/slideLayout3.xml"/><Relationship Id="rId5" Type="http://schemas.openxmlformats.org/officeDocument/2006/relationships/image" Target="../media/image27.png"/><Relationship Id="rId4" Type="http://schemas.openxmlformats.org/officeDocument/2006/relationships/image" Target="../media/image2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hyperlink" Target="https://docs.gitlab.com/ee/user/project/pages/" TargetMode="External"/><Relationship Id="rId2" Type="http://schemas.openxmlformats.org/officeDocument/2006/relationships/hyperlink" Target="https://code.ornl.gov/8nt/namd-caar-reproducer" TargetMode="External"/><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4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8.xml"/><Relationship Id="rId1" Type="http://schemas.openxmlformats.org/officeDocument/2006/relationships/slideLayout" Target="../slideLayouts/slideLayout6.xml"/><Relationship Id="rId4" Type="http://schemas.openxmlformats.org/officeDocument/2006/relationships/hyperlink" Target="https://bssw.io/blog_posts/bright-spots-team-experiences-implementing-continuous-integration"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hyperlink" Target="https://doi.org/10.1137/19M128435X" TargetMode="External"/><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hyperlink" Target="https://ideas-productivity.org/resources/howtos/" TargetMode="External"/><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1A77B7-F99D-49EA-A49F-D263718C48D7}"/>
              </a:ext>
            </a:extLst>
          </p:cNvPr>
          <p:cNvSpPr>
            <a:spLocks noGrp="1"/>
          </p:cNvSpPr>
          <p:nvPr>
            <p:ph type="ctrTitle"/>
          </p:nvPr>
        </p:nvSpPr>
        <p:spPr/>
        <p:txBody>
          <a:bodyPr/>
          <a:lstStyle/>
          <a:p>
            <a:r>
              <a:rPr lang="en-US" dirty="0"/>
              <a:t>Testing Strategies – Condensed Version</a:t>
            </a:r>
          </a:p>
        </p:txBody>
      </p:sp>
      <p:sp>
        <p:nvSpPr>
          <p:cNvPr id="9" name="Google Shape;51;g60257ae959_0_0">
            <a:extLst>
              <a:ext uri="{FF2B5EF4-FFF2-40B4-BE49-F238E27FC236}">
                <a16:creationId xmlns:a16="http://schemas.microsoft.com/office/drawing/2014/main" id="{4DA5FBE5-DA1D-884D-929F-4C0D3BCD82E9}"/>
              </a:ext>
            </a:extLst>
          </p:cNvPr>
          <p:cNvSpPr txBox="1">
            <a:spLocks noGrp="1"/>
          </p:cNvSpPr>
          <p:nvPr>
            <p:ph type="subTitle" idx="1"/>
          </p:nvPr>
        </p:nvSpPr>
        <p:spPr>
          <a:prstGeom prst="rect">
            <a:avLst/>
          </a:prstGeom>
          <a:noFill/>
          <a:ln>
            <a:noFill/>
          </a:ln>
        </p:spPr>
        <p:txBody>
          <a:bodyPr spcFirstLastPara="1" wrap="square" lIns="109725" tIns="45700" rIns="91425" bIns="45700" anchor="t" anchorCtr="0">
            <a:noAutofit/>
          </a:bodyPr>
          <a:lstStyle/>
          <a:p>
            <a:pPr marL="0" indent="0">
              <a:lnSpc>
                <a:spcPct val="100000"/>
              </a:lnSpc>
              <a:spcBef>
                <a:spcPts val="0"/>
              </a:spcBef>
              <a:buSzPts val="2000"/>
            </a:pPr>
            <a:r>
              <a:rPr lang="en-US" u="sng" dirty="0">
                <a:solidFill>
                  <a:srgbClr val="000000"/>
                </a:solidFill>
              </a:rPr>
              <a:t>David M. Rogers</a:t>
            </a:r>
            <a:r>
              <a:rPr lang="en-US" dirty="0">
                <a:solidFill>
                  <a:srgbClr val="000000"/>
                </a:solidFill>
              </a:rPr>
              <a:t> </a:t>
            </a:r>
            <a:r>
              <a:rPr lang="en-US" sz="2000" dirty="0">
                <a:solidFill>
                  <a:srgbClr val="000000"/>
                </a:solidFill>
              </a:rPr>
              <a:t>(he/him)</a:t>
            </a:r>
            <a:br>
              <a:rPr lang="en-US" sz="2000" dirty="0">
                <a:solidFill>
                  <a:srgbClr val="000000"/>
                </a:solidFill>
              </a:rPr>
            </a:br>
            <a:r>
              <a:rPr lang="en-US" sz="2000" dirty="0">
                <a:solidFill>
                  <a:srgbClr val="000000"/>
                </a:solidFill>
              </a:rPr>
              <a:t>Oak Ridge National Laboratory</a:t>
            </a:r>
            <a:endParaRPr lang="en-US" sz="1800" dirty="0">
              <a:solidFill>
                <a:srgbClr val="000000"/>
              </a:solidFill>
            </a:endParaRPr>
          </a:p>
          <a:p>
            <a:pPr marL="0" indent="0">
              <a:lnSpc>
                <a:spcPct val="100000"/>
              </a:lnSpc>
              <a:spcBef>
                <a:spcPts val="0"/>
              </a:spcBef>
              <a:buSzPts val="2000"/>
            </a:pPr>
            <a:endParaRPr lang="en-US" sz="2000" dirty="0"/>
          </a:p>
          <a:p>
            <a:pPr>
              <a:spcBef>
                <a:spcPts val="2800"/>
              </a:spcBef>
            </a:pPr>
            <a:r>
              <a:rPr lang="en-US" sz="2000" dirty="0"/>
              <a:t>Better Scientific Software tutorial </a:t>
            </a:r>
            <a:br>
              <a:rPr lang="en-US" sz="2000" dirty="0"/>
            </a:br>
            <a:r>
              <a:rPr lang="en-US" sz="2000"/>
              <a:t>@ ISC-HPC </a:t>
            </a:r>
            <a:r>
              <a:rPr lang="en-US" sz="2000" dirty="0"/>
              <a:t>(2023)</a:t>
            </a:r>
          </a:p>
          <a:p>
            <a:pPr>
              <a:lnSpc>
                <a:spcPct val="100000"/>
              </a:lnSpc>
              <a:spcBef>
                <a:spcPts val="2800"/>
              </a:spcBef>
              <a:buSzPts val="2000"/>
            </a:pPr>
            <a:r>
              <a:rPr lang="en-US" sz="2000" dirty="0"/>
              <a:t>Contributors: David E. </a:t>
            </a:r>
            <a:r>
              <a:rPr lang="en-US" sz="2000" dirty="0" err="1"/>
              <a:t>Bernholdt</a:t>
            </a:r>
            <a:r>
              <a:rPr lang="en-US" sz="2000" dirty="0"/>
              <a:t> (ORNL), </a:t>
            </a:r>
            <a:r>
              <a:rPr lang="en-US" sz="2000" dirty="0" err="1"/>
              <a:t>Anshu</a:t>
            </a:r>
            <a:r>
              <a:rPr lang="en-US" sz="2000" dirty="0"/>
              <a:t> Dubey (ANL), Rinku Gupta (ANL), Mark C. Miller (LLNL), Greg Watson (ORNL), David M. Rogers (ORNL)</a:t>
            </a:r>
          </a:p>
          <a:p>
            <a:pPr marL="0" indent="0">
              <a:lnSpc>
                <a:spcPct val="100000"/>
              </a:lnSpc>
              <a:spcBef>
                <a:spcPts val="0"/>
              </a:spcBef>
              <a:buSzPts val="2000"/>
            </a:pPr>
            <a:endParaRPr lang="en-US" sz="1400" dirty="0"/>
          </a:p>
        </p:txBody>
      </p:sp>
    </p:spTree>
    <p:extLst>
      <p:ext uri="{BB962C8B-B14F-4D97-AF65-F5344CB8AC3E}">
        <p14:creationId xmlns:p14="http://schemas.microsoft.com/office/powerpoint/2010/main" val="19611163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E827E7-1B04-6059-DC21-F381E18D613E}"/>
              </a:ext>
            </a:extLst>
          </p:cNvPr>
          <p:cNvSpPr>
            <a:spLocks noGrp="1"/>
          </p:cNvSpPr>
          <p:nvPr>
            <p:ph type="title"/>
          </p:nvPr>
        </p:nvSpPr>
        <p:spPr/>
        <p:txBody>
          <a:bodyPr/>
          <a:lstStyle/>
          <a:p>
            <a:r>
              <a:rPr lang="en-US" dirty="0"/>
              <a:t>Types of Tests</a:t>
            </a:r>
          </a:p>
        </p:txBody>
      </p:sp>
      <p:sp>
        <p:nvSpPr>
          <p:cNvPr id="3" name="Content Placeholder 4">
            <a:extLst>
              <a:ext uri="{FF2B5EF4-FFF2-40B4-BE49-F238E27FC236}">
                <a16:creationId xmlns:a16="http://schemas.microsoft.com/office/drawing/2014/main" id="{A13C00BA-9C9C-7C0D-6354-5FA108DBBEAE}"/>
              </a:ext>
            </a:extLst>
          </p:cNvPr>
          <p:cNvSpPr txBox="1">
            <a:spLocks/>
          </p:cNvSpPr>
          <p:nvPr/>
        </p:nvSpPr>
        <p:spPr>
          <a:xfrm>
            <a:off x="776578" y="987948"/>
            <a:ext cx="10234322" cy="5279501"/>
          </a:xfrm>
          <a:prstGeom prst="rect">
            <a:avLst/>
          </a:prstGeom>
        </p:spPr>
        <p:txBody>
          <a:bodyPr>
            <a:normAutofit/>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charset="0"/>
              <a:buNone/>
            </a:pPr>
            <a:endParaRPr lang="en-US" b="1" dirty="0"/>
          </a:p>
          <a:p>
            <a:pPr marL="0" indent="0">
              <a:buFont typeface="Arial" charset="0"/>
              <a:buNone/>
            </a:pPr>
            <a:r>
              <a:rPr lang="en-US" b="1" dirty="0"/>
              <a:t>Additional types of tests needed for research software</a:t>
            </a:r>
          </a:p>
          <a:p>
            <a:r>
              <a:rPr lang="en-US" dirty="0"/>
              <a:t>Composite unit tests – are tests for specific functionalities and/or capabilities</a:t>
            </a:r>
          </a:p>
          <a:p>
            <a:r>
              <a:rPr lang="en-US" dirty="0"/>
              <a:t>Granular tests – are integration tests at various granularities verifying correct behavior of interoperating functional units</a:t>
            </a:r>
          </a:p>
          <a:p>
            <a:r>
              <a:rPr lang="en-US" dirty="0"/>
              <a:t>Restart tests – verify that a run can restart transparently from a checkpointed state</a:t>
            </a:r>
          </a:p>
          <a:p>
            <a:r>
              <a:rPr lang="en-US" dirty="0"/>
              <a:t>Performance tests – apply to high-performance computing codes, verify that there is no performance loss</a:t>
            </a:r>
          </a:p>
          <a:p>
            <a:endParaRPr lang="en-US" dirty="0"/>
          </a:p>
        </p:txBody>
      </p:sp>
    </p:spTree>
    <p:extLst>
      <p:ext uri="{BB962C8B-B14F-4D97-AF65-F5344CB8AC3E}">
        <p14:creationId xmlns:p14="http://schemas.microsoft.com/office/powerpoint/2010/main" val="14466910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E827E7-1B04-6059-DC21-F381E18D613E}"/>
              </a:ext>
            </a:extLst>
          </p:cNvPr>
          <p:cNvSpPr>
            <a:spLocks noGrp="1"/>
          </p:cNvSpPr>
          <p:nvPr>
            <p:ph type="title"/>
          </p:nvPr>
        </p:nvSpPr>
        <p:spPr/>
        <p:txBody>
          <a:bodyPr/>
          <a:lstStyle/>
          <a:p>
            <a:r>
              <a:rPr lang="en-US" dirty="0"/>
              <a:t>Classes of Tests</a:t>
            </a:r>
          </a:p>
        </p:txBody>
      </p:sp>
      <p:sp>
        <p:nvSpPr>
          <p:cNvPr id="3" name="Content Placeholder 4">
            <a:extLst>
              <a:ext uri="{FF2B5EF4-FFF2-40B4-BE49-F238E27FC236}">
                <a16:creationId xmlns:a16="http://schemas.microsoft.com/office/drawing/2014/main" id="{A13C00BA-9C9C-7C0D-6354-5FA108DBBEAE}"/>
              </a:ext>
            </a:extLst>
          </p:cNvPr>
          <p:cNvSpPr txBox="1">
            <a:spLocks/>
          </p:cNvSpPr>
          <p:nvPr/>
        </p:nvSpPr>
        <p:spPr>
          <a:xfrm>
            <a:off x="776578" y="987948"/>
            <a:ext cx="10234322" cy="5458572"/>
          </a:xfrm>
          <a:prstGeom prst="rect">
            <a:avLst/>
          </a:prstGeom>
        </p:spPr>
        <p:txBody>
          <a:bodyPr>
            <a:normAutofit/>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charset="0"/>
              <a:buNone/>
            </a:pPr>
            <a:endParaRPr lang="en-US" b="1" dirty="0"/>
          </a:p>
          <a:p>
            <a:r>
              <a:rPr lang="en-US" dirty="0"/>
              <a:t>Open box testing – when you know the internals and can modify the code you are testing</a:t>
            </a:r>
          </a:p>
          <a:p>
            <a:pPr lvl="1"/>
            <a:r>
              <a:rPr lang="en-US" dirty="0"/>
              <a:t>Likely to be the code you and your collaborators are developing</a:t>
            </a:r>
          </a:p>
          <a:p>
            <a:pPr lvl="1"/>
            <a:r>
              <a:rPr lang="en-US" dirty="0"/>
              <a:t>You can insert assertions </a:t>
            </a:r>
          </a:p>
          <a:p>
            <a:pPr lvl="1"/>
            <a:r>
              <a:rPr lang="en-US" dirty="0"/>
              <a:t>You can insert code snippets that make testing easier</a:t>
            </a:r>
          </a:p>
          <a:p>
            <a:endParaRPr lang="en-US" dirty="0"/>
          </a:p>
          <a:p>
            <a:r>
              <a:rPr lang="en-US" dirty="0"/>
              <a:t>Closed box testing – when you do not know the internals of the code being tested, and cannot modify the code</a:t>
            </a:r>
          </a:p>
          <a:p>
            <a:pPr lvl="1"/>
            <a:r>
              <a:rPr lang="en-US" dirty="0"/>
              <a:t>Third party software or legacy code</a:t>
            </a:r>
          </a:p>
          <a:p>
            <a:pPr lvl="1"/>
            <a:r>
              <a:rPr lang="en-US" dirty="0"/>
              <a:t>The only means of verification available is reasoning about output to be obtained from supplied input</a:t>
            </a:r>
          </a:p>
        </p:txBody>
      </p:sp>
    </p:spTree>
    <p:extLst>
      <p:ext uri="{BB962C8B-B14F-4D97-AF65-F5344CB8AC3E}">
        <p14:creationId xmlns:p14="http://schemas.microsoft.com/office/powerpoint/2010/main" val="6222238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F242F3BB-B082-BB61-25D8-D2E1ABED751C}"/>
              </a:ext>
            </a:extLst>
          </p:cNvPr>
          <p:cNvSpPr txBox="1"/>
          <p:nvPr/>
        </p:nvSpPr>
        <p:spPr>
          <a:xfrm>
            <a:off x="3646112" y="274473"/>
            <a:ext cx="8528070" cy="461665"/>
          </a:xfrm>
          <a:prstGeom prst="rect">
            <a:avLst/>
          </a:prstGeom>
          <a:noFill/>
        </p:spPr>
        <p:txBody>
          <a:bodyPr wrap="square">
            <a:spAutoFit/>
          </a:bodyPr>
          <a:lstStyle/>
          <a:p>
            <a:r>
              <a:rPr lang="en-US" sz="1200" dirty="0">
                <a:effectLst/>
                <a:latin typeface="Times New Roman" panose="02020603050405020304" pitchFamily="18" charset="0"/>
                <a:cs typeface="Times New Roman" panose="02020603050405020304" pitchFamily="18" charset="0"/>
              </a:rPr>
              <a:t>Matthew Norman and Jeffrey Larkin. A Holistic Algorithmic Approach to Improving Accuracy, Robustness, and Computational </a:t>
            </a:r>
            <a:r>
              <a:rPr lang="en-US" sz="1200" dirty="0">
                <a:latin typeface="Times New Roman" panose="02020603050405020304" pitchFamily="18" charset="0"/>
                <a:cs typeface="Times New Roman" panose="02020603050405020304" pitchFamily="18" charset="0"/>
              </a:rPr>
              <a:t> </a:t>
            </a:r>
            <a:r>
              <a:rPr lang="en-US" sz="1200" dirty="0">
                <a:effectLst/>
                <a:latin typeface="Times New Roman" panose="02020603050405020304" pitchFamily="18" charset="0"/>
                <a:cs typeface="Times New Roman" panose="02020603050405020304" pitchFamily="18" charset="0"/>
              </a:rPr>
              <a:t>Efficiency for Atmospheric Dynamics. SIAM J. SCI. COMPUT. Vol. 42, No. 5, pp. B1302-B1327 (2020). DOI:</a:t>
            </a:r>
            <a:r>
              <a:rPr lang="en-US" sz="1200" dirty="0">
                <a:effectLst/>
                <a:latin typeface="Times New Roman" panose="02020603050405020304" pitchFamily="18" charset="0"/>
                <a:cs typeface="Times New Roman" panose="02020603050405020304" pitchFamily="18" charset="0"/>
                <a:hlinkClick r:id="rId2"/>
              </a:rPr>
              <a:t>10.1137/19M128435X</a:t>
            </a:r>
            <a:endParaRPr lang="en-US" sz="1200" dirty="0">
              <a:latin typeface="Times New Roman" panose="02020603050405020304" pitchFamily="18" charset="0"/>
              <a:cs typeface="Times New Roman" panose="02020603050405020304" pitchFamily="18" charset="0"/>
            </a:endParaRPr>
          </a:p>
        </p:txBody>
      </p:sp>
      <p:sp>
        <p:nvSpPr>
          <p:cNvPr id="2" name="Title 1">
            <a:extLst>
              <a:ext uri="{FF2B5EF4-FFF2-40B4-BE49-F238E27FC236}">
                <a16:creationId xmlns:a16="http://schemas.microsoft.com/office/drawing/2014/main" id="{8D664E2C-2A0D-B132-737D-0E65AB56FECC}"/>
              </a:ext>
            </a:extLst>
          </p:cNvPr>
          <p:cNvSpPr>
            <a:spLocks noGrp="1"/>
          </p:cNvSpPr>
          <p:nvPr>
            <p:ph type="title"/>
          </p:nvPr>
        </p:nvSpPr>
        <p:spPr/>
        <p:txBody>
          <a:bodyPr/>
          <a:lstStyle/>
          <a:p>
            <a:r>
              <a:rPr lang="en-US" dirty="0"/>
              <a:t>Hypothetical</a:t>
            </a:r>
          </a:p>
        </p:txBody>
      </p:sp>
      <p:sp>
        <p:nvSpPr>
          <p:cNvPr id="3" name="Title 1">
            <a:extLst>
              <a:ext uri="{FF2B5EF4-FFF2-40B4-BE49-F238E27FC236}">
                <a16:creationId xmlns:a16="http://schemas.microsoft.com/office/drawing/2014/main" id="{3B1EB304-B5E3-77EB-D3A6-662EAE665971}"/>
              </a:ext>
            </a:extLst>
          </p:cNvPr>
          <p:cNvSpPr txBox="1">
            <a:spLocks/>
          </p:cNvSpPr>
          <p:nvPr/>
        </p:nvSpPr>
        <p:spPr bwMode="auto">
          <a:xfrm>
            <a:off x="926592" y="5868162"/>
            <a:ext cx="6614160" cy="667512"/>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a:lstStyle>
          <a:p>
            <a:r>
              <a:rPr lang="en-US" dirty="0"/>
              <a:t>A partially transformed code state</a:t>
            </a:r>
          </a:p>
        </p:txBody>
      </p:sp>
      <p:sp>
        <p:nvSpPr>
          <p:cNvPr id="4" name="Rectangle 3">
            <a:extLst>
              <a:ext uri="{FF2B5EF4-FFF2-40B4-BE49-F238E27FC236}">
                <a16:creationId xmlns:a16="http://schemas.microsoft.com/office/drawing/2014/main" id="{2F52CA41-1C9B-72B3-3822-62CF3296796A}"/>
              </a:ext>
            </a:extLst>
          </p:cNvPr>
          <p:cNvSpPr/>
          <p:nvPr/>
        </p:nvSpPr>
        <p:spPr>
          <a:xfrm>
            <a:off x="7004304" y="3818762"/>
            <a:ext cx="1658112" cy="667512"/>
          </a:xfrm>
          <a:prstGeom prst="rect">
            <a:avLst/>
          </a:prstGeom>
          <a:solidFill>
            <a:schemeClr val="accent3"/>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forcing equations </a:t>
            </a:r>
          </a:p>
        </p:txBody>
      </p:sp>
      <p:sp>
        <p:nvSpPr>
          <p:cNvPr id="5" name="Rectangle 4">
            <a:extLst>
              <a:ext uri="{FF2B5EF4-FFF2-40B4-BE49-F238E27FC236}">
                <a16:creationId xmlns:a16="http://schemas.microsoft.com/office/drawing/2014/main" id="{97B416D4-09EE-EC8B-7A3A-4FEA4EE7CF25}"/>
              </a:ext>
            </a:extLst>
          </p:cNvPr>
          <p:cNvSpPr/>
          <p:nvPr/>
        </p:nvSpPr>
        <p:spPr>
          <a:xfrm>
            <a:off x="2785872" y="3833892"/>
            <a:ext cx="1658112" cy="667512"/>
          </a:xfrm>
          <a:prstGeom prst="rect">
            <a:avLst/>
          </a:prstGeom>
          <a:solidFill>
            <a:schemeClr val="accent3"/>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meshing</a:t>
            </a:r>
          </a:p>
        </p:txBody>
      </p:sp>
      <p:sp>
        <p:nvSpPr>
          <p:cNvPr id="6" name="Rectangle 5">
            <a:extLst>
              <a:ext uri="{FF2B5EF4-FFF2-40B4-BE49-F238E27FC236}">
                <a16:creationId xmlns:a16="http://schemas.microsoft.com/office/drawing/2014/main" id="{A2C273F1-F1E3-DFFB-45E5-0F2E58902760}"/>
              </a:ext>
            </a:extLst>
          </p:cNvPr>
          <p:cNvSpPr/>
          <p:nvPr/>
        </p:nvSpPr>
        <p:spPr>
          <a:xfrm>
            <a:off x="2785872" y="2980747"/>
            <a:ext cx="5919216" cy="667512"/>
          </a:xfrm>
          <a:prstGeom prst="rect">
            <a:avLst/>
          </a:prstGeom>
          <a:solidFill>
            <a:srgbClr val="FFC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t>time integrator</a:t>
            </a:r>
          </a:p>
        </p:txBody>
      </p:sp>
      <p:sp>
        <p:nvSpPr>
          <p:cNvPr id="7" name="Rectangle 6">
            <a:extLst>
              <a:ext uri="{FF2B5EF4-FFF2-40B4-BE49-F238E27FC236}">
                <a16:creationId xmlns:a16="http://schemas.microsoft.com/office/drawing/2014/main" id="{0BB4604A-AB02-9711-1C53-C3B404BD1AF4}"/>
              </a:ext>
            </a:extLst>
          </p:cNvPr>
          <p:cNvSpPr/>
          <p:nvPr/>
        </p:nvSpPr>
        <p:spPr>
          <a:xfrm>
            <a:off x="4805172" y="3799715"/>
            <a:ext cx="1929384" cy="686559"/>
          </a:xfrm>
          <a:prstGeom prst="rect">
            <a:avLst/>
          </a:prstGeom>
          <a:solidFill>
            <a:schemeClr val="accent3"/>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state representation</a:t>
            </a:r>
          </a:p>
        </p:txBody>
      </p:sp>
      <p:sp>
        <p:nvSpPr>
          <p:cNvPr id="8" name="Rectangle 7">
            <a:extLst>
              <a:ext uri="{FF2B5EF4-FFF2-40B4-BE49-F238E27FC236}">
                <a16:creationId xmlns:a16="http://schemas.microsoft.com/office/drawing/2014/main" id="{D7305176-E5DC-EEEE-6AE1-59F7CFBD695A}"/>
              </a:ext>
            </a:extLst>
          </p:cNvPr>
          <p:cNvSpPr/>
          <p:nvPr/>
        </p:nvSpPr>
        <p:spPr>
          <a:xfrm>
            <a:off x="2826668" y="1641439"/>
            <a:ext cx="1658112" cy="667512"/>
          </a:xfrm>
          <a:prstGeom prst="rect">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Test Case 2</a:t>
            </a:r>
          </a:p>
        </p:txBody>
      </p:sp>
      <p:sp>
        <p:nvSpPr>
          <p:cNvPr id="9" name="Rectangle 8">
            <a:extLst>
              <a:ext uri="{FF2B5EF4-FFF2-40B4-BE49-F238E27FC236}">
                <a16:creationId xmlns:a16="http://schemas.microsoft.com/office/drawing/2014/main" id="{58EEF9D2-F752-B075-346D-67256DA2F09B}"/>
              </a:ext>
            </a:extLst>
          </p:cNvPr>
          <p:cNvSpPr/>
          <p:nvPr/>
        </p:nvSpPr>
        <p:spPr>
          <a:xfrm>
            <a:off x="6175248" y="2169651"/>
            <a:ext cx="1658112" cy="667512"/>
          </a:xfrm>
          <a:prstGeom prst="rect">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Test Case 1</a:t>
            </a:r>
          </a:p>
        </p:txBody>
      </p:sp>
      <p:sp>
        <p:nvSpPr>
          <p:cNvPr id="10" name="Rectangle 9">
            <a:extLst>
              <a:ext uri="{FF2B5EF4-FFF2-40B4-BE49-F238E27FC236}">
                <a16:creationId xmlns:a16="http://schemas.microsoft.com/office/drawing/2014/main" id="{48AE4794-9B4C-6438-BCCE-3AFB79EEFF80}"/>
              </a:ext>
            </a:extLst>
          </p:cNvPr>
          <p:cNvSpPr/>
          <p:nvPr/>
        </p:nvSpPr>
        <p:spPr>
          <a:xfrm>
            <a:off x="7333488" y="878240"/>
            <a:ext cx="2859024" cy="914400"/>
          </a:xfrm>
          <a:prstGeom prst="rect">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External (consumer) package</a:t>
            </a:r>
          </a:p>
        </p:txBody>
      </p:sp>
      <p:sp>
        <p:nvSpPr>
          <p:cNvPr id="11" name="Rectangle 10">
            <a:extLst>
              <a:ext uri="{FF2B5EF4-FFF2-40B4-BE49-F238E27FC236}">
                <a16:creationId xmlns:a16="http://schemas.microsoft.com/office/drawing/2014/main" id="{41C46C7E-1024-C4CB-EFB0-6B3B4D16743C}"/>
              </a:ext>
            </a:extLst>
          </p:cNvPr>
          <p:cNvSpPr/>
          <p:nvPr/>
        </p:nvSpPr>
        <p:spPr>
          <a:xfrm>
            <a:off x="2785872" y="4731064"/>
            <a:ext cx="2859024" cy="667512"/>
          </a:xfrm>
          <a:prstGeom prst="rect">
            <a:avLst/>
          </a:prstGeom>
          <a:solidFill>
            <a:schemeClr val="accent3"/>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Network Libraries</a:t>
            </a:r>
          </a:p>
        </p:txBody>
      </p:sp>
      <p:sp>
        <p:nvSpPr>
          <p:cNvPr id="12" name="Rectangle 11">
            <a:extLst>
              <a:ext uri="{FF2B5EF4-FFF2-40B4-BE49-F238E27FC236}">
                <a16:creationId xmlns:a16="http://schemas.microsoft.com/office/drawing/2014/main" id="{7C96FB5A-1B8F-B8C1-EB07-F5DD37036F7F}"/>
              </a:ext>
            </a:extLst>
          </p:cNvPr>
          <p:cNvSpPr/>
          <p:nvPr/>
        </p:nvSpPr>
        <p:spPr>
          <a:xfrm>
            <a:off x="5961888" y="4703820"/>
            <a:ext cx="2743200" cy="667512"/>
          </a:xfrm>
          <a:prstGeom prst="rect">
            <a:avLst/>
          </a:prstGeom>
          <a:solidFill>
            <a:srgbClr val="FFFF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t>Mathematical Libraries</a:t>
            </a:r>
          </a:p>
        </p:txBody>
      </p:sp>
      <p:sp>
        <p:nvSpPr>
          <p:cNvPr id="13" name="Rectangle 12">
            <a:extLst>
              <a:ext uri="{FF2B5EF4-FFF2-40B4-BE49-F238E27FC236}">
                <a16:creationId xmlns:a16="http://schemas.microsoft.com/office/drawing/2014/main" id="{6611393D-11A4-0051-7ABD-4707E5CD51CA}"/>
              </a:ext>
            </a:extLst>
          </p:cNvPr>
          <p:cNvSpPr/>
          <p:nvPr/>
        </p:nvSpPr>
        <p:spPr>
          <a:xfrm rot="5400000">
            <a:off x="8217344" y="3718941"/>
            <a:ext cx="2145792" cy="667512"/>
          </a:xfrm>
          <a:prstGeom prst="rect">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Output routines</a:t>
            </a:r>
          </a:p>
        </p:txBody>
      </p:sp>
      <p:sp>
        <p:nvSpPr>
          <p:cNvPr id="14" name="Rectangle 13">
            <a:extLst>
              <a:ext uri="{FF2B5EF4-FFF2-40B4-BE49-F238E27FC236}">
                <a16:creationId xmlns:a16="http://schemas.microsoft.com/office/drawing/2014/main" id="{4C51F005-B4FB-E1B9-93AA-4DD64E677A51}"/>
              </a:ext>
            </a:extLst>
          </p:cNvPr>
          <p:cNvSpPr/>
          <p:nvPr/>
        </p:nvSpPr>
        <p:spPr>
          <a:xfrm rot="16200000">
            <a:off x="1298448" y="3485006"/>
            <a:ext cx="1658112" cy="667512"/>
          </a:xfrm>
          <a:prstGeom prst="rect">
            <a:avLst/>
          </a:prstGeom>
          <a:solidFill>
            <a:schemeClr val="accent3"/>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Input routines</a:t>
            </a:r>
          </a:p>
        </p:txBody>
      </p:sp>
      <p:sp>
        <p:nvSpPr>
          <p:cNvPr id="15" name="TextBox 14">
            <a:extLst>
              <a:ext uri="{FF2B5EF4-FFF2-40B4-BE49-F238E27FC236}">
                <a16:creationId xmlns:a16="http://schemas.microsoft.com/office/drawing/2014/main" id="{50F927EF-F625-E23F-7944-0B4AD1F12311}"/>
              </a:ext>
            </a:extLst>
          </p:cNvPr>
          <p:cNvSpPr txBox="1"/>
          <p:nvPr/>
        </p:nvSpPr>
        <p:spPr>
          <a:xfrm>
            <a:off x="67056" y="5232267"/>
            <a:ext cx="2036064" cy="433965"/>
          </a:xfrm>
          <a:prstGeom prst="rect">
            <a:avLst/>
          </a:prstGeom>
          <a:noFill/>
        </p:spPr>
        <p:txBody>
          <a:bodyPr wrap="square" lIns="118872" tIns="91440" rIns="118872" bIns="91440" rtlCol="0" anchor="ctr" anchorCtr="0">
            <a:spAutoFit/>
          </a:bodyPr>
          <a:lstStyle/>
          <a:p>
            <a:pPr algn="l">
              <a:lnSpc>
                <a:spcPct val="90000"/>
              </a:lnSpc>
            </a:pPr>
            <a:r>
              <a:rPr lang="en-US" dirty="0" err="1"/>
              <a:t>upstreams</a:t>
            </a:r>
            <a:endParaRPr lang="en-US" dirty="0"/>
          </a:p>
        </p:txBody>
      </p:sp>
      <p:sp>
        <p:nvSpPr>
          <p:cNvPr id="16" name="TextBox 15">
            <a:extLst>
              <a:ext uri="{FF2B5EF4-FFF2-40B4-BE49-F238E27FC236}">
                <a16:creationId xmlns:a16="http://schemas.microsoft.com/office/drawing/2014/main" id="{D212C70E-AB78-1A6F-0BE6-A73FFB95513A}"/>
              </a:ext>
            </a:extLst>
          </p:cNvPr>
          <p:cNvSpPr txBox="1"/>
          <p:nvPr/>
        </p:nvSpPr>
        <p:spPr>
          <a:xfrm>
            <a:off x="274320" y="1268911"/>
            <a:ext cx="2036064" cy="433965"/>
          </a:xfrm>
          <a:prstGeom prst="rect">
            <a:avLst/>
          </a:prstGeom>
          <a:noFill/>
        </p:spPr>
        <p:txBody>
          <a:bodyPr wrap="square" lIns="118872" tIns="91440" rIns="118872" bIns="91440" rtlCol="0" anchor="ctr" anchorCtr="0">
            <a:spAutoFit/>
          </a:bodyPr>
          <a:lstStyle/>
          <a:p>
            <a:pPr algn="l">
              <a:lnSpc>
                <a:spcPct val="90000"/>
              </a:lnSpc>
            </a:pPr>
            <a:r>
              <a:rPr lang="en-US" dirty="0" err="1"/>
              <a:t>downstreams</a:t>
            </a:r>
            <a:endParaRPr lang="en-US" dirty="0"/>
          </a:p>
        </p:txBody>
      </p:sp>
      <p:sp>
        <p:nvSpPr>
          <p:cNvPr id="17" name="Rectangle 16">
            <a:extLst>
              <a:ext uri="{FF2B5EF4-FFF2-40B4-BE49-F238E27FC236}">
                <a16:creationId xmlns:a16="http://schemas.microsoft.com/office/drawing/2014/main" id="{B7DC5B95-9EF6-756E-13C2-038F077C1F30}"/>
              </a:ext>
            </a:extLst>
          </p:cNvPr>
          <p:cNvSpPr/>
          <p:nvPr/>
        </p:nvSpPr>
        <p:spPr>
          <a:xfrm>
            <a:off x="3405786" y="790673"/>
            <a:ext cx="2151889" cy="667512"/>
          </a:xfrm>
          <a:prstGeom prst="rect">
            <a:avLst/>
          </a:prstGeom>
          <a:solidFill>
            <a:schemeClr val="accent3"/>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Test Runners</a:t>
            </a:r>
          </a:p>
        </p:txBody>
      </p:sp>
    </p:spTree>
    <p:extLst>
      <p:ext uri="{BB962C8B-B14F-4D97-AF65-F5344CB8AC3E}">
        <p14:creationId xmlns:p14="http://schemas.microsoft.com/office/powerpoint/2010/main" val="14552634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Additional Notes: Good Testing Practices</a:t>
            </a:r>
            <a:br>
              <a:rPr lang="en-US" dirty="0"/>
            </a:br>
            <a:endParaRPr lang="en-US" dirty="0"/>
          </a:p>
        </p:txBody>
      </p:sp>
      <p:sp>
        <p:nvSpPr>
          <p:cNvPr id="5" name="Content Placeholder 4"/>
          <p:cNvSpPr>
            <a:spLocks noGrp="1"/>
          </p:cNvSpPr>
          <p:nvPr>
            <p:ph sz="quarter" idx="1"/>
          </p:nvPr>
        </p:nvSpPr>
        <p:spPr>
          <a:xfrm>
            <a:off x="368424" y="1177290"/>
            <a:ext cx="11369809" cy="4047778"/>
          </a:xfrm>
        </p:spPr>
        <p:txBody>
          <a:bodyPr/>
          <a:lstStyle/>
          <a:p>
            <a:r>
              <a:rPr lang="en-US" dirty="0"/>
              <a:t>Verify Code coverage</a:t>
            </a:r>
          </a:p>
          <a:p>
            <a:r>
              <a:rPr lang="en-US" dirty="0"/>
              <a:t>Must have consistent policy on dealing with failed tests</a:t>
            </a:r>
          </a:p>
          <a:p>
            <a:pPr lvl="1"/>
            <a:r>
              <a:rPr lang="en-US" dirty="0"/>
              <a:t>Issue tracking</a:t>
            </a:r>
          </a:p>
          <a:p>
            <a:pPr lvl="2"/>
            <a:r>
              <a:rPr lang="en-US" dirty="0"/>
              <a:t>How quickly does it need to be fixed?</a:t>
            </a:r>
          </a:p>
          <a:p>
            <a:pPr lvl="2"/>
            <a:r>
              <a:rPr lang="en-US" dirty="0"/>
              <a:t>Who is responsible for fixing it?</a:t>
            </a:r>
          </a:p>
          <a:p>
            <a:r>
              <a:rPr lang="en-US" dirty="0"/>
              <a:t>Someone should be watching the test suite</a:t>
            </a:r>
          </a:p>
          <a:p>
            <a:r>
              <a:rPr lang="en-US" dirty="0"/>
              <a:t>When refactoring or adding new features, run a regression suite before check in</a:t>
            </a:r>
          </a:p>
          <a:p>
            <a:pPr lvl="1"/>
            <a:r>
              <a:rPr lang="en-US" dirty="0"/>
              <a:t>Add new regression tests or modify existing ones for the new features</a:t>
            </a:r>
          </a:p>
          <a:p>
            <a:r>
              <a:rPr lang="en-US" dirty="0"/>
              <a:t>Code review before releasing test suite is useful</a:t>
            </a:r>
          </a:p>
          <a:p>
            <a:pPr lvl="1"/>
            <a:r>
              <a:rPr lang="en-US" dirty="0"/>
              <a:t>Another person may spot issues you didn’t</a:t>
            </a:r>
          </a:p>
          <a:p>
            <a:pPr lvl="1"/>
            <a:r>
              <a:rPr lang="en-US" dirty="0"/>
              <a:t>Incredibly cost-effective</a:t>
            </a:r>
          </a:p>
          <a:p>
            <a:endParaRPr lang="en-US" dirty="0"/>
          </a:p>
        </p:txBody>
      </p:sp>
    </p:spTree>
    <p:extLst>
      <p:ext uri="{BB962C8B-B14F-4D97-AF65-F5344CB8AC3E}">
        <p14:creationId xmlns:p14="http://schemas.microsoft.com/office/powerpoint/2010/main" val="2920553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Oval 94">
            <a:extLst>
              <a:ext uri="{FF2B5EF4-FFF2-40B4-BE49-F238E27FC236}">
                <a16:creationId xmlns:a16="http://schemas.microsoft.com/office/drawing/2014/main" id="{C6F036D0-B212-4D4C-92EB-F4E41908B8C6}"/>
              </a:ext>
            </a:extLst>
          </p:cNvPr>
          <p:cNvSpPr/>
          <p:nvPr/>
        </p:nvSpPr>
        <p:spPr>
          <a:xfrm>
            <a:off x="8246534" y="3944145"/>
            <a:ext cx="3064933" cy="1663689"/>
          </a:xfrm>
          <a:prstGeom prst="ellipse">
            <a:avLst/>
          </a:prstGeom>
          <a:solidFill>
            <a:schemeClr val="accent3">
              <a:lumMod val="40000"/>
              <a:lumOff val="60000"/>
              <a:alpha val="61000"/>
            </a:schemeClr>
          </a:solidFill>
          <a:ln>
            <a:solidFill>
              <a:schemeClr val="accent1"/>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5" name="Content Placeholder 4"/>
          <p:cNvSpPr>
            <a:spLocks noGrp="1"/>
          </p:cNvSpPr>
          <p:nvPr>
            <p:ph sz="quarter" idx="1"/>
          </p:nvPr>
        </p:nvSpPr>
        <p:spPr>
          <a:xfrm>
            <a:off x="364489" y="1459000"/>
            <a:ext cx="5594773" cy="4280215"/>
          </a:xfrm>
        </p:spPr>
        <p:txBody>
          <a:bodyPr>
            <a:normAutofit fontScale="77500" lnSpcReduction="20000"/>
          </a:bodyPr>
          <a:lstStyle/>
          <a:p>
            <a:pPr marL="0" indent="0">
              <a:buNone/>
            </a:pPr>
            <a:r>
              <a:rPr lang="en-US" dirty="0"/>
              <a:t>There may not be existing tests</a:t>
            </a:r>
          </a:p>
          <a:p>
            <a:endParaRPr lang="en-US" dirty="0"/>
          </a:p>
          <a:p>
            <a:r>
              <a:rPr lang="en-US" dirty="0"/>
              <a:t>Isolate a small area of the code</a:t>
            </a:r>
          </a:p>
          <a:p>
            <a:r>
              <a:rPr lang="en-US" dirty="0"/>
              <a:t>Dump a useful state snapshot</a:t>
            </a:r>
          </a:p>
          <a:p>
            <a:r>
              <a:rPr lang="en-US" dirty="0"/>
              <a:t>Build a test driver</a:t>
            </a:r>
          </a:p>
          <a:p>
            <a:pPr lvl="1"/>
            <a:r>
              <a:rPr lang="en-US" dirty="0"/>
              <a:t>Start with only the files in the area</a:t>
            </a:r>
          </a:p>
          <a:p>
            <a:pPr lvl="1"/>
            <a:r>
              <a:rPr lang="en-US" dirty="0"/>
              <a:t>Link in dependencies</a:t>
            </a:r>
          </a:p>
          <a:p>
            <a:pPr lvl="3"/>
            <a:r>
              <a:rPr lang="en-US" dirty="0"/>
              <a:t>Copy if any customizations needed</a:t>
            </a:r>
          </a:p>
          <a:p>
            <a:r>
              <a:rPr lang="en-US" dirty="0"/>
              <a:t>Read in the state snapshot</a:t>
            </a:r>
          </a:p>
          <a:p>
            <a:r>
              <a:rPr lang="en-US" dirty="0"/>
              <a:t>Restart from the saved state</a:t>
            </a:r>
          </a:p>
          <a:p>
            <a:r>
              <a:rPr lang="en-US" dirty="0"/>
              <a:t>Verify correctness</a:t>
            </a:r>
          </a:p>
          <a:p>
            <a:pPr lvl="1"/>
            <a:r>
              <a:rPr lang="en-US" dirty="0"/>
              <a:t>Always inject errors to verify that the test is working</a:t>
            </a:r>
          </a:p>
          <a:p>
            <a:endParaRPr lang="en-US" dirty="0"/>
          </a:p>
        </p:txBody>
      </p:sp>
      <p:grpSp>
        <p:nvGrpSpPr>
          <p:cNvPr id="40" name="Group 39">
            <a:extLst>
              <a:ext uri="{FF2B5EF4-FFF2-40B4-BE49-F238E27FC236}">
                <a16:creationId xmlns:a16="http://schemas.microsoft.com/office/drawing/2014/main" id="{2B7157F6-68FB-914B-897D-D3186982AB0F}"/>
              </a:ext>
            </a:extLst>
          </p:cNvPr>
          <p:cNvGrpSpPr/>
          <p:nvPr/>
        </p:nvGrpSpPr>
        <p:grpSpPr>
          <a:xfrm>
            <a:off x="7552267" y="2857975"/>
            <a:ext cx="694267" cy="457200"/>
            <a:chOff x="8382000" y="3589867"/>
            <a:chExt cx="694267" cy="457200"/>
          </a:xfrm>
        </p:grpSpPr>
        <p:cxnSp>
          <p:nvCxnSpPr>
            <p:cNvPr id="37" name="Straight Connector 36">
              <a:extLst>
                <a:ext uri="{FF2B5EF4-FFF2-40B4-BE49-F238E27FC236}">
                  <a16:creationId xmlns:a16="http://schemas.microsoft.com/office/drawing/2014/main" id="{AA0765B6-92EE-374A-88A3-A231413912E5}"/>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493671EF-D4E4-534B-A906-5EA8A0FC376C}"/>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42" name="Group 41">
            <a:extLst>
              <a:ext uri="{FF2B5EF4-FFF2-40B4-BE49-F238E27FC236}">
                <a16:creationId xmlns:a16="http://schemas.microsoft.com/office/drawing/2014/main" id="{3184F758-ED67-FB4C-917E-F17590BC5BAD}"/>
              </a:ext>
            </a:extLst>
          </p:cNvPr>
          <p:cNvGrpSpPr/>
          <p:nvPr/>
        </p:nvGrpSpPr>
        <p:grpSpPr>
          <a:xfrm>
            <a:off x="9059333" y="1869332"/>
            <a:ext cx="694267" cy="457200"/>
            <a:chOff x="8382000" y="3589867"/>
            <a:chExt cx="694267" cy="457200"/>
          </a:xfrm>
        </p:grpSpPr>
        <p:cxnSp>
          <p:nvCxnSpPr>
            <p:cNvPr id="43" name="Straight Connector 42">
              <a:extLst>
                <a:ext uri="{FF2B5EF4-FFF2-40B4-BE49-F238E27FC236}">
                  <a16:creationId xmlns:a16="http://schemas.microsoft.com/office/drawing/2014/main" id="{BAE7D001-50DD-A445-8572-8AC23F89B1DC}"/>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C9FB2A67-75DE-F943-89D3-2B8964DDAE4E}"/>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45" name="Group 44">
            <a:extLst>
              <a:ext uri="{FF2B5EF4-FFF2-40B4-BE49-F238E27FC236}">
                <a16:creationId xmlns:a16="http://schemas.microsoft.com/office/drawing/2014/main" id="{5BB89184-8F31-3448-B94E-25B9FDB9122F}"/>
              </a:ext>
            </a:extLst>
          </p:cNvPr>
          <p:cNvGrpSpPr/>
          <p:nvPr/>
        </p:nvGrpSpPr>
        <p:grpSpPr>
          <a:xfrm>
            <a:off x="7230533" y="2400775"/>
            <a:ext cx="694267" cy="457200"/>
            <a:chOff x="8382000" y="3589867"/>
            <a:chExt cx="694267" cy="457200"/>
          </a:xfrm>
        </p:grpSpPr>
        <p:cxnSp>
          <p:nvCxnSpPr>
            <p:cNvPr id="46" name="Straight Connector 45">
              <a:extLst>
                <a:ext uri="{FF2B5EF4-FFF2-40B4-BE49-F238E27FC236}">
                  <a16:creationId xmlns:a16="http://schemas.microsoft.com/office/drawing/2014/main" id="{300A5468-2CE4-1F48-BDCD-92F9E8A123E0}"/>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84370E17-522F-324B-A40D-F59A80DD6F3A}"/>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48" name="Group 47">
            <a:extLst>
              <a:ext uri="{FF2B5EF4-FFF2-40B4-BE49-F238E27FC236}">
                <a16:creationId xmlns:a16="http://schemas.microsoft.com/office/drawing/2014/main" id="{B6B3BB53-52A3-704B-9EB9-231AA3DEC809}"/>
              </a:ext>
            </a:extLst>
          </p:cNvPr>
          <p:cNvGrpSpPr/>
          <p:nvPr/>
        </p:nvGrpSpPr>
        <p:grpSpPr>
          <a:xfrm>
            <a:off x="7636933" y="1943575"/>
            <a:ext cx="694267" cy="457200"/>
            <a:chOff x="8382000" y="3589867"/>
            <a:chExt cx="694267" cy="457200"/>
          </a:xfrm>
        </p:grpSpPr>
        <p:cxnSp>
          <p:nvCxnSpPr>
            <p:cNvPr id="49" name="Straight Connector 48">
              <a:extLst>
                <a:ext uri="{FF2B5EF4-FFF2-40B4-BE49-F238E27FC236}">
                  <a16:creationId xmlns:a16="http://schemas.microsoft.com/office/drawing/2014/main" id="{351055DD-08C0-154E-845D-5A70BB0C5540}"/>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7B727DA0-AE4C-C340-A0BE-DA09AB89DA94}"/>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51" name="Group 50">
            <a:extLst>
              <a:ext uri="{FF2B5EF4-FFF2-40B4-BE49-F238E27FC236}">
                <a16:creationId xmlns:a16="http://schemas.microsoft.com/office/drawing/2014/main" id="{B04C04B3-9E81-4C4D-B230-37EE6A63598B}"/>
              </a:ext>
            </a:extLst>
          </p:cNvPr>
          <p:cNvGrpSpPr/>
          <p:nvPr/>
        </p:nvGrpSpPr>
        <p:grpSpPr>
          <a:xfrm>
            <a:off x="8009466" y="1469441"/>
            <a:ext cx="694267" cy="457200"/>
            <a:chOff x="8382000" y="3589867"/>
            <a:chExt cx="694267" cy="457200"/>
          </a:xfrm>
        </p:grpSpPr>
        <p:cxnSp>
          <p:nvCxnSpPr>
            <p:cNvPr id="52" name="Straight Connector 51">
              <a:extLst>
                <a:ext uri="{FF2B5EF4-FFF2-40B4-BE49-F238E27FC236}">
                  <a16:creationId xmlns:a16="http://schemas.microsoft.com/office/drawing/2014/main" id="{F22A477C-16C2-CD48-A6E8-3D6B8A8DC0A7}"/>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83A4AC5F-0305-9A4E-BA1F-34F60B6426AE}"/>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54" name="Group 53">
            <a:extLst>
              <a:ext uri="{FF2B5EF4-FFF2-40B4-BE49-F238E27FC236}">
                <a16:creationId xmlns:a16="http://schemas.microsoft.com/office/drawing/2014/main" id="{BDB5604C-FF83-3B46-88FF-2FDFAFE0544B}"/>
              </a:ext>
            </a:extLst>
          </p:cNvPr>
          <p:cNvGrpSpPr/>
          <p:nvPr/>
        </p:nvGrpSpPr>
        <p:grpSpPr>
          <a:xfrm>
            <a:off x="8398932" y="978374"/>
            <a:ext cx="694267" cy="457200"/>
            <a:chOff x="8382000" y="3589867"/>
            <a:chExt cx="694267" cy="457200"/>
          </a:xfrm>
        </p:grpSpPr>
        <p:cxnSp>
          <p:nvCxnSpPr>
            <p:cNvPr id="55" name="Straight Connector 54">
              <a:extLst>
                <a:ext uri="{FF2B5EF4-FFF2-40B4-BE49-F238E27FC236}">
                  <a16:creationId xmlns:a16="http://schemas.microsoft.com/office/drawing/2014/main" id="{B3F82FDF-D9C6-B94A-8F6E-D0D690E0B650}"/>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14D64041-E257-C443-9BAE-5EF881E42AF8}"/>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57" name="Group 56">
            <a:extLst>
              <a:ext uri="{FF2B5EF4-FFF2-40B4-BE49-F238E27FC236}">
                <a16:creationId xmlns:a16="http://schemas.microsoft.com/office/drawing/2014/main" id="{99935801-F138-7640-8D95-80A8D1D12447}"/>
              </a:ext>
            </a:extLst>
          </p:cNvPr>
          <p:cNvGrpSpPr/>
          <p:nvPr/>
        </p:nvGrpSpPr>
        <p:grpSpPr>
          <a:xfrm>
            <a:off x="9389531" y="2343465"/>
            <a:ext cx="694267" cy="457200"/>
            <a:chOff x="8382000" y="3589867"/>
            <a:chExt cx="694267" cy="457200"/>
          </a:xfrm>
        </p:grpSpPr>
        <p:cxnSp>
          <p:nvCxnSpPr>
            <p:cNvPr id="58" name="Straight Connector 57">
              <a:extLst>
                <a:ext uri="{FF2B5EF4-FFF2-40B4-BE49-F238E27FC236}">
                  <a16:creationId xmlns:a16="http://schemas.microsoft.com/office/drawing/2014/main" id="{2551DC58-4E14-6842-BC81-0627237EFA7F}"/>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488D97B7-1C92-C745-94BB-01E7335874B2}"/>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60" name="Group 59">
            <a:extLst>
              <a:ext uri="{FF2B5EF4-FFF2-40B4-BE49-F238E27FC236}">
                <a16:creationId xmlns:a16="http://schemas.microsoft.com/office/drawing/2014/main" id="{0B600A38-B359-9340-BFD4-15BC74F80C2E}"/>
              </a:ext>
            </a:extLst>
          </p:cNvPr>
          <p:cNvGrpSpPr/>
          <p:nvPr/>
        </p:nvGrpSpPr>
        <p:grpSpPr>
          <a:xfrm>
            <a:off x="8746065" y="1435574"/>
            <a:ext cx="694267" cy="457200"/>
            <a:chOff x="8382000" y="3589867"/>
            <a:chExt cx="694267" cy="457200"/>
          </a:xfrm>
        </p:grpSpPr>
        <p:cxnSp>
          <p:nvCxnSpPr>
            <p:cNvPr id="61" name="Straight Connector 60">
              <a:extLst>
                <a:ext uri="{FF2B5EF4-FFF2-40B4-BE49-F238E27FC236}">
                  <a16:creationId xmlns:a16="http://schemas.microsoft.com/office/drawing/2014/main" id="{351571A8-8F6C-9648-B497-C1C4A28855EB}"/>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D3386662-8D92-6648-8C33-23872A5CFE03}"/>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63" name="Group 62">
            <a:extLst>
              <a:ext uri="{FF2B5EF4-FFF2-40B4-BE49-F238E27FC236}">
                <a16:creationId xmlns:a16="http://schemas.microsoft.com/office/drawing/2014/main" id="{E5231996-B9F7-A14C-9B46-6D84E907B913}"/>
              </a:ext>
            </a:extLst>
          </p:cNvPr>
          <p:cNvGrpSpPr/>
          <p:nvPr/>
        </p:nvGrpSpPr>
        <p:grpSpPr>
          <a:xfrm>
            <a:off x="8991598" y="2820032"/>
            <a:ext cx="694267" cy="457200"/>
            <a:chOff x="8382000" y="3589867"/>
            <a:chExt cx="694267" cy="457200"/>
          </a:xfrm>
        </p:grpSpPr>
        <p:cxnSp>
          <p:nvCxnSpPr>
            <p:cNvPr id="64" name="Straight Connector 63">
              <a:extLst>
                <a:ext uri="{FF2B5EF4-FFF2-40B4-BE49-F238E27FC236}">
                  <a16:creationId xmlns:a16="http://schemas.microsoft.com/office/drawing/2014/main" id="{035F007A-2219-CB40-8138-5D6CAA31BBB0}"/>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5AE77DF9-04E6-284B-8B2F-0EF85BBC94FB}"/>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66" name="Group 65">
            <a:extLst>
              <a:ext uri="{FF2B5EF4-FFF2-40B4-BE49-F238E27FC236}">
                <a16:creationId xmlns:a16="http://schemas.microsoft.com/office/drawing/2014/main" id="{AC45B4E7-CC48-924D-ABC3-CB20FA572B76}"/>
              </a:ext>
            </a:extLst>
          </p:cNvPr>
          <p:cNvGrpSpPr/>
          <p:nvPr/>
        </p:nvGrpSpPr>
        <p:grpSpPr>
          <a:xfrm>
            <a:off x="9338731" y="3311098"/>
            <a:ext cx="694267" cy="457200"/>
            <a:chOff x="8382000" y="3589867"/>
            <a:chExt cx="694267" cy="457200"/>
          </a:xfrm>
        </p:grpSpPr>
        <p:cxnSp>
          <p:nvCxnSpPr>
            <p:cNvPr id="67" name="Straight Connector 66">
              <a:extLst>
                <a:ext uri="{FF2B5EF4-FFF2-40B4-BE49-F238E27FC236}">
                  <a16:creationId xmlns:a16="http://schemas.microsoft.com/office/drawing/2014/main" id="{B7E81909-C116-8644-8FC4-242F4F5F2D61}"/>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7DD20809-3E6F-5A41-8ADD-CB747F2E4032}"/>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sp>
        <p:nvSpPr>
          <p:cNvPr id="72" name="Oval 71">
            <a:extLst>
              <a:ext uri="{FF2B5EF4-FFF2-40B4-BE49-F238E27FC236}">
                <a16:creationId xmlns:a16="http://schemas.microsoft.com/office/drawing/2014/main" id="{A4F3E7B2-685A-BD4B-A776-4BA1219968B5}"/>
              </a:ext>
            </a:extLst>
          </p:cNvPr>
          <p:cNvSpPr/>
          <p:nvPr/>
        </p:nvSpPr>
        <p:spPr>
          <a:xfrm>
            <a:off x="8810362" y="3095041"/>
            <a:ext cx="1654435" cy="444657"/>
          </a:xfrm>
          <a:prstGeom prst="ellipse">
            <a:avLst/>
          </a:prstGeom>
          <a:solidFill>
            <a:schemeClr val="accent2">
              <a:lumMod val="60000"/>
              <a:lumOff val="40000"/>
            </a:schemeClr>
          </a:solidFill>
          <a:ln>
            <a:solidFill>
              <a:schemeClr val="accent2"/>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r>
              <a:rPr lang="en-US" dirty="0">
                <a:solidFill>
                  <a:schemeClr val="tx1"/>
                </a:solidFill>
              </a:rPr>
              <a:t>state</a:t>
            </a:r>
          </a:p>
        </p:txBody>
      </p:sp>
      <p:sp>
        <p:nvSpPr>
          <p:cNvPr id="73" name="Oval 72">
            <a:extLst>
              <a:ext uri="{FF2B5EF4-FFF2-40B4-BE49-F238E27FC236}">
                <a16:creationId xmlns:a16="http://schemas.microsoft.com/office/drawing/2014/main" id="{AFB95790-A1AB-144C-B10E-17C0DD49D6CE}"/>
              </a:ext>
            </a:extLst>
          </p:cNvPr>
          <p:cNvSpPr/>
          <p:nvPr/>
        </p:nvSpPr>
        <p:spPr>
          <a:xfrm>
            <a:off x="9209211" y="4803501"/>
            <a:ext cx="939799" cy="541867"/>
          </a:xfrm>
          <a:prstGeom prst="ellipse">
            <a:avLst/>
          </a:prstGeom>
          <a:solidFill>
            <a:schemeClr val="accent5">
              <a:lumMod val="75000"/>
            </a:schemeClr>
          </a:solidFill>
          <a:ln>
            <a:solidFill>
              <a:schemeClr val="accent5">
                <a:lumMod val="75000"/>
              </a:schemeClr>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r>
              <a:rPr lang="en-US" dirty="0">
                <a:solidFill>
                  <a:schemeClr val="tx1"/>
                </a:solidFill>
              </a:rPr>
              <a:t>driver</a:t>
            </a:r>
          </a:p>
        </p:txBody>
      </p:sp>
      <p:cxnSp>
        <p:nvCxnSpPr>
          <p:cNvPr id="75" name="Curved Connector 74">
            <a:extLst>
              <a:ext uri="{FF2B5EF4-FFF2-40B4-BE49-F238E27FC236}">
                <a16:creationId xmlns:a16="http://schemas.microsoft.com/office/drawing/2014/main" id="{E847AD42-38EB-F041-8F86-32E104FE8FDF}"/>
              </a:ext>
            </a:extLst>
          </p:cNvPr>
          <p:cNvCxnSpPr>
            <a:stCxn id="73" idx="2"/>
          </p:cNvCxnSpPr>
          <p:nvPr/>
        </p:nvCxnSpPr>
        <p:spPr>
          <a:xfrm rot="10800000" flipV="1">
            <a:off x="8983127" y="5074434"/>
            <a:ext cx="226085" cy="533399"/>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1" name="Curved Connector 80">
            <a:extLst>
              <a:ext uri="{FF2B5EF4-FFF2-40B4-BE49-F238E27FC236}">
                <a16:creationId xmlns:a16="http://schemas.microsoft.com/office/drawing/2014/main" id="{9B3F9AD8-0AA2-7345-8095-8CB40DEF40E1}"/>
              </a:ext>
            </a:extLst>
          </p:cNvPr>
          <p:cNvCxnSpPr>
            <a:cxnSpLocks/>
            <a:endCxn id="73" idx="6"/>
          </p:cNvCxnSpPr>
          <p:nvPr/>
        </p:nvCxnSpPr>
        <p:spPr>
          <a:xfrm rot="16200000" flipH="1">
            <a:off x="8992679" y="3918104"/>
            <a:ext cx="2273768" cy="38894"/>
          </a:xfrm>
          <a:prstGeom prst="curvedConnector4">
            <a:avLst>
              <a:gd name="adj1" fmla="val 6805"/>
              <a:gd name="adj2" fmla="val 1863254"/>
            </a:avLst>
          </a:prstGeom>
          <a:ln>
            <a:prstDash val="sysDash"/>
            <a:tailEnd type="triangle"/>
          </a:ln>
        </p:spPr>
        <p:style>
          <a:lnRef idx="1">
            <a:schemeClr val="accent4"/>
          </a:lnRef>
          <a:fillRef idx="0">
            <a:schemeClr val="accent4"/>
          </a:fillRef>
          <a:effectRef idx="0">
            <a:schemeClr val="accent4"/>
          </a:effectRef>
          <a:fontRef idx="minor">
            <a:schemeClr val="tx1"/>
          </a:fontRef>
        </p:style>
      </p:cxnSp>
      <p:sp>
        <p:nvSpPr>
          <p:cNvPr id="85" name="Oval 84">
            <a:extLst>
              <a:ext uri="{FF2B5EF4-FFF2-40B4-BE49-F238E27FC236}">
                <a16:creationId xmlns:a16="http://schemas.microsoft.com/office/drawing/2014/main" id="{85C20A78-026D-A540-8D67-5B41C1D07DAE}"/>
              </a:ext>
            </a:extLst>
          </p:cNvPr>
          <p:cNvSpPr/>
          <p:nvPr/>
        </p:nvSpPr>
        <p:spPr>
          <a:xfrm>
            <a:off x="8331200" y="2360398"/>
            <a:ext cx="186267" cy="218654"/>
          </a:xfrm>
          <a:prstGeom prst="ellipse">
            <a:avLst/>
          </a:prstGeom>
          <a:solidFill>
            <a:schemeClr val="accent4">
              <a:lumMod val="60000"/>
              <a:lumOff val="40000"/>
            </a:schemeClr>
          </a:solidFill>
          <a:ln>
            <a:solidFill>
              <a:schemeClr val="accent4">
                <a:lumMod val="60000"/>
                <a:lumOff val="40000"/>
              </a:schemeClr>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cxnSp>
        <p:nvCxnSpPr>
          <p:cNvPr id="97" name="Straight Arrow Connector 96">
            <a:extLst>
              <a:ext uri="{FF2B5EF4-FFF2-40B4-BE49-F238E27FC236}">
                <a16:creationId xmlns:a16="http://schemas.microsoft.com/office/drawing/2014/main" id="{2C91ABF6-2D03-4C44-B9FF-F1F2B192E963}"/>
              </a:ext>
            </a:extLst>
          </p:cNvPr>
          <p:cNvCxnSpPr>
            <a:stCxn id="73" idx="0"/>
          </p:cNvCxnSpPr>
          <p:nvPr/>
        </p:nvCxnSpPr>
        <p:spPr>
          <a:xfrm flipV="1">
            <a:off x="9679111" y="4340118"/>
            <a:ext cx="6754" cy="4633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9" name="Title 1">
            <a:extLst>
              <a:ext uri="{FF2B5EF4-FFF2-40B4-BE49-F238E27FC236}">
                <a16:creationId xmlns:a16="http://schemas.microsoft.com/office/drawing/2014/main" id="{0087BD33-70F0-2C46-B0E3-8296A066D74A}"/>
              </a:ext>
            </a:extLst>
          </p:cNvPr>
          <p:cNvSpPr txBox="1">
            <a:spLocks/>
          </p:cNvSpPr>
          <p:nvPr/>
        </p:nvSpPr>
        <p:spPr bwMode="auto">
          <a:xfrm>
            <a:off x="408175" y="203464"/>
            <a:ext cx="11372473" cy="914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a:lstStyle>
          <a:p>
            <a:r>
              <a:rPr lang="en-US" dirty="0"/>
              <a:t>Mixed Open/Closed Box Testing For a Legacy Code</a:t>
            </a:r>
          </a:p>
        </p:txBody>
      </p:sp>
    </p:spTree>
    <p:custDataLst>
      <p:tags r:id="rId1"/>
    </p:custDataLst>
    <p:extLst>
      <p:ext uri="{BB962C8B-B14F-4D97-AF65-F5344CB8AC3E}">
        <p14:creationId xmlns:p14="http://schemas.microsoft.com/office/powerpoint/2010/main" val="551711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2.02917E-6 -3.7037E-6 L -0.06382 0.3169 " pathEditMode="relative" rAng="0" ptsTypes="AA">
                                      <p:cBhvr>
                                        <p:cTn id="6" dur="2000" fill="hold"/>
                                        <p:tgtEl>
                                          <p:spTgt spid="66"/>
                                        </p:tgtEl>
                                        <p:attrNameLst>
                                          <p:attrName>ppt_x</p:attrName>
                                          <p:attrName>ppt_y</p:attrName>
                                        </p:attrNameLst>
                                      </p:cBhvr>
                                      <p:rCtr x="-3191" y="15833"/>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1" nodeType="clickEffect">
                                  <p:stCondLst>
                                    <p:cond delay="0"/>
                                  </p:stCondLst>
                                  <p:childTnLst>
                                    <p:set>
                                      <p:cBhvr>
                                        <p:cTn id="22" dur="1" fill="hold">
                                          <p:stCondLst>
                                            <p:cond delay="0"/>
                                          </p:stCondLst>
                                        </p:cTn>
                                        <p:tgtEl>
                                          <p:spTgt spid="8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0" presetClass="path" presetSubtype="0" accel="50000" decel="50000" fill="hold" grpId="0" nodeType="clickEffect">
                                  <p:stCondLst>
                                    <p:cond delay="0"/>
                                  </p:stCondLst>
                                  <p:childTnLst>
                                    <p:animMotion origin="layout" path="M 0.00221 -0.00741 L 0.11265 0.41944 " pathEditMode="relative" ptsTypes="AA">
                                      <p:cBhvr>
                                        <p:cTn id="26" dur="2000" fill="hold"/>
                                        <p:tgtEl>
                                          <p:spTgt spid="85"/>
                                        </p:tgtEl>
                                        <p:attrNameLst>
                                          <p:attrName>ppt_x</p:attrName>
                                          <p:attrName>ppt_y</p:attrName>
                                        </p:attrNameLst>
                                      </p:cBhvr>
                                    </p:animMotion>
                                  </p:childTnLst>
                                </p:cTn>
                              </p:par>
                            </p:childTnLst>
                          </p:cTn>
                        </p:par>
                      </p:childTnLst>
                    </p:cTn>
                  </p:par>
                  <p:par>
                    <p:cTn id="27" fill="hold">
                      <p:stCondLst>
                        <p:cond delay="indefinite"/>
                      </p:stCondLst>
                      <p:childTnLst>
                        <p:par>
                          <p:cTn id="28" fill="hold">
                            <p:stCondLst>
                              <p:cond delay="0"/>
                            </p:stCondLst>
                            <p:childTnLst>
                              <p:par>
                                <p:cTn id="29" presetID="0" presetClass="path" presetSubtype="0" accel="50000" decel="50000" fill="hold" grpId="1" nodeType="clickEffect">
                                  <p:stCondLst>
                                    <p:cond delay="0"/>
                                  </p:stCondLst>
                                  <p:childTnLst>
                                    <p:animMotion origin="layout" path="M 0 0 L 0 0.13009 " pathEditMode="relative" ptsTypes="AA">
                                      <p:cBhvr>
                                        <p:cTn id="30" dur="2000" fill="hold"/>
                                        <p:tgtEl>
                                          <p:spTgt spid="72"/>
                                        </p:tgtEl>
                                        <p:attrNameLst>
                                          <p:attrName>ppt_x</p:attrName>
                                          <p:attrName>ppt_y</p:attrName>
                                        </p:attrNameLst>
                                      </p:cBhvr>
                                    </p:animMotion>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9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9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 grpId="0" animBg="1"/>
      <p:bldP spid="72" grpId="0" animBg="1"/>
      <p:bldP spid="72" grpId="1" animBg="1"/>
      <p:bldP spid="73" grpId="0" animBg="1"/>
      <p:bldP spid="85" grpId="0" animBg="1"/>
      <p:bldP spid="85" grpId="1"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itle 1"/>
          <p:cNvSpPr>
            <a:spLocks noGrp="1"/>
          </p:cNvSpPr>
          <p:nvPr>
            <p:ph type="title"/>
          </p:nvPr>
        </p:nvSpPr>
        <p:spPr>
          <a:xfrm>
            <a:off x="804462" y="233314"/>
            <a:ext cx="8227457" cy="510904"/>
          </a:xfrm>
        </p:spPr>
        <p:txBody>
          <a:bodyPr/>
          <a:lstStyle/>
          <a:p>
            <a:r>
              <a:rPr lang="en-US" dirty="0"/>
              <a:t>How to build your test suite?</a:t>
            </a:r>
          </a:p>
        </p:txBody>
      </p:sp>
      <p:sp>
        <p:nvSpPr>
          <p:cNvPr id="3" name="Content Placeholder 2">
            <a:extLst>
              <a:ext uri="{FF2B5EF4-FFF2-40B4-BE49-F238E27FC236}">
                <a16:creationId xmlns:a16="http://schemas.microsoft.com/office/drawing/2014/main" id="{33CEB475-6103-499A-277A-222D42710F9B}"/>
              </a:ext>
            </a:extLst>
          </p:cNvPr>
          <p:cNvSpPr>
            <a:spLocks noGrp="1"/>
          </p:cNvSpPr>
          <p:nvPr>
            <p:ph idx="1"/>
          </p:nvPr>
        </p:nvSpPr>
        <p:spPr>
          <a:xfrm>
            <a:off x="710317" y="1405111"/>
            <a:ext cx="11369809" cy="4047778"/>
          </a:xfrm>
        </p:spPr>
        <p:txBody>
          <a:bodyPr/>
          <a:lstStyle/>
          <a:p>
            <a:r>
              <a:rPr lang="en-US" dirty="0"/>
              <a:t>Start from a good testing framework</a:t>
            </a:r>
          </a:p>
          <a:p>
            <a:r>
              <a:rPr lang="en-US" dirty="0"/>
              <a:t>Integrate into your development workflow</a:t>
            </a:r>
          </a:p>
          <a:p>
            <a:r>
              <a:rPr lang="en-US" dirty="0"/>
              <a:t>Adding more tests: Does this test add value?</a:t>
            </a:r>
          </a:p>
          <a:p>
            <a:pPr lvl="1"/>
            <a:r>
              <a:rPr lang="en-US" dirty="0"/>
              <a:t>Simple </a:t>
            </a:r>
          </a:p>
          <a:p>
            <a:pPr lvl="1"/>
            <a:r>
              <a:rPr lang="en-US" dirty="0"/>
              <a:t>Enable quick pin-pointing</a:t>
            </a:r>
          </a:p>
          <a:p>
            <a:pPr lvl="1"/>
            <a:r>
              <a:rPr lang="en-US" dirty="0"/>
              <a:t>Helpful for onboarding new developers.</a:t>
            </a:r>
          </a:p>
          <a:p>
            <a:pPr lvl="1"/>
            <a:r>
              <a:rPr lang="en-US" dirty="0"/>
              <a:t>Useful for scientific reviewers of this package and its results.</a:t>
            </a:r>
          </a:p>
          <a:p>
            <a:pPr marL="346075" lvl="1" indent="0">
              <a:buNone/>
            </a:pPr>
            <a:endParaRPr lang="en-US" dirty="0"/>
          </a:p>
        </p:txBody>
      </p:sp>
    </p:spTree>
    <p:extLst>
      <p:ext uri="{BB962C8B-B14F-4D97-AF65-F5344CB8AC3E}">
        <p14:creationId xmlns:p14="http://schemas.microsoft.com/office/powerpoint/2010/main" val="33889180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0F5E125-1DF8-E846-A518-DEFED4D472CE}"/>
              </a:ext>
            </a:extLst>
          </p:cNvPr>
          <p:cNvSpPr/>
          <p:nvPr/>
        </p:nvSpPr>
        <p:spPr>
          <a:xfrm>
            <a:off x="7403690" y="6017342"/>
            <a:ext cx="2212258" cy="840658"/>
          </a:xfrm>
          <a:prstGeom prst="rect">
            <a:avLst/>
          </a:prstGeom>
          <a:solidFill>
            <a:schemeClr val="bg1"/>
          </a:solidFill>
          <a:ln>
            <a:no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2" name="Title 1">
            <a:extLst>
              <a:ext uri="{FF2B5EF4-FFF2-40B4-BE49-F238E27FC236}">
                <a16:creationId xmlns:a16="http://schemas.microsoft.com/office/drawing/2014/main" id="{A7149A06-7F99-7F46-8586-CE4B9FD01F2A}"/>
              </a:ext>
            </a:extLst>
          </p:cNvPr>
          <p:cNvSpPr>
            <a:spLocks noGrp="1"/>
          </p:cNvSpPr>
          <p:nvPr>
            <p:ph type="title"/>
          </p:nvPr>
        </p:nvSpPr>
        <p:spPr/>
        <p:txBody>
          <a:bodyPr/>
          <a:lstStyle/>
          <a:p>
            <a:r>
              <a:rPr lang="en-US" dirty="0"/>
              <a:t>Python Example</a:t>
            </a:r>
          </a:p>
        </p:txBody>
      </p:sp>
      <p:sp>
        <p:nvSpPr>
          <p:cNvPr id="5" name="Rectangle 4">
            <a:extLst>
              <a:ext uri="{FF2B5EF4-FFF2-40B4-BE49-F238E27FC236}">
                <a16:creationId xmlns:a16="http://schemas.microsoft.com/office/drawing/2014/main" id="{0B4A22CE-88EE-9444-8C0F-19AAAE5426FA}"/>
              </a:ext>
            </a:extLst>
          </p:cNvPr>
          <p:cNvSpPr/>
          <p:nvPr/>
        </p:nvSpPr>
        <p:spPr>
          <a:xfrm>
            <a:off x="3679634" y="411480"/>
            <a:ext cx="5074059" cy="1169551"/>
          </a:xfrm>
          <a:prstGeom prst="rect">
            <a:avLst/>
          </a:prstGeom>
          <a:solidFill>
            <a:schemeClr val="tx1"/>
          </a:solidFill>
        </p:spPr>
        <p:txBody>
          <a:bodyPr wrap="square">
            <a:spAutoFit/>
          </a:bodyPr>
          <a:lstStyle/>
          <a:p>
            <a:r>
              <a:rPr lang="en-US" sz="1400" dirty="0">
                <a:solidFill>
                  <a:schemeClr val="bg2"/>
                </a:solidFill>
                <a:latin typeface="Menlo" panose="020B0609030804020204" pitchFamily="49" charset="0"/>
              </a:rPr>
              <a:t>$ </a:t>
            </a:r>
            <a:r>
              <a:rPr lang="en-US" sz="1400" b="1" dirty="0">
                <a:solidFill>
                  <a:srgbClr val="00FA00"/>
                </a:solidFill>
                <a:latin typeface="Menlo" panose="020B0609030804020204" pitchFamily="49" charset="0"/>
              </a:rPr>
              <a:t>pip install </a:t>
            </a:r>
            <a:r>
              <a:rPr lang="en-US" sz="1400" b="1" dirty="0" err="1">
                <a:solidFill>
                  <a:srgbClr val="00FA00"/>
                </a:solidFill>
                <a:latin typeface="Menlo" panose="020B0609030804020204" pitchFamily="49" charset="0"/>
              </a:rPr>
              <a:t>pyscaffold</a:t>
            </a:r>
            <a:endParaRPr lang="en-US" sz="1400" b="1" dirty="0">
              <a:solidFill>
                <a:srgbClr val="00FA00"/>
              </a:solidFill>
              <a:latin typeface="Menlo" panose="020B0609030804020204" pitchFamily="49" charset="0"/>
            </a:endParaRPr>
          </a:p>
          <a:p>
            <a:r>
              <a:rPr lang="en-US" sz="1400" dirty="0">
                <a:solidFill>
                  <a:schemeClr val="bg2"/>
                </a:solidFill>
                <a:latin typeface="Menlo" panose="020B0609030804020204" pitchFamily="49" charset="0"/>
              </a:rPr>
              <a:t>$ </a:t>
            </a:r>
            <a:r>
              <a:rPr lang="en-US" sz="1400" b="1" dirty="0">
                <a:solidFill>
                  <a:srgbClr val="00FA00"/>
                </a:solidFill>
                <a:latin typeface="Menlo" panose="020B0609030804020204" pitchFamily="49" charset="0"/>
              </a:rPr>
              <a:t>pip install tox</a:t>
            </a:r>
          </a:p>
          <a:p>
            <a:r>
              <a:rPr lang="en-US" sz="1400" dirty="0">
                <a:solidFill>
                  <a:schemeClr val="bg2"/>
                </a:solidFill>
                <a:latin typeface="Menlo" panose="020B0609030804020204" pitchFamily="49" charset="0"/>
              </a:rPr>
              <a:t>$ </a:t>
            </a:r>
            <a:r>
              <a:rPr lang="en-US" sz="1400" b="1" dirty="0" err="1">
                <a:solidFill>
                  <a:srgbClr val="00FA00"/>
                </a:solidFill>
                <a:latin typeface="Menlo" panose="020B0609030804020204" pitchFamily="49" charset="0"/>
              </a:rPr>
              <a:t>putup</a:t>
            </a:r>
            <a:r>
              <a:rPr lang="en-US" sz="1400" b="1" dirty="0">
                <a:solidFill>
                  <a:srgbClr val="00FA00"/>
                </a:solidFill>
                <a:latin typeface="Menlo" panose="020B0609030804020204" pitchFamily="49" charset="0"/>
              </a:rPr>
              <a:t> </a:t>
            </a:r>
            <a:r>
              <a:rPr lang="en-US" sz="1400" b="1" dirty="0" err="1">
                <a:solidFill>
                  <a:srgbClr val="00FA00"/>
                </a:solidFill>
                <a:latin typeface="Menlo" panose="020B0609030804020204" pitchFamily="49" charset="0"/>
              </a:rPr>
              <a:t>autoQCT</a:t>
            </a:r>
            <a:endParaRPr lang="en-US" sz="1400" b="1" dirty="0">
              <a:solidFill>
                <a:srgbClr val="00FA00"/>
              </a:solidFill>
              <a:latin typeface="Menlo" panose="020B0609030804020204" pitchFamily="49" charset="0"/>
            </a:endParaRPr>
          </a:p>
          <a:p>
            <a:r>
              <a:rPr lang="en-US" sz="1400" dirty="0">
                <a:solidFill>
                  <a:schemeClr val="bg2"/>
                </a:solidFill>
                <a:latin typeface="Menlo" panose="020B0609030804020204" pitchFamily="49" charset="0"/>
              </a:rPr>
              <a:t>$ </a:t>
            </a:r>
            <a:r>
              <a:rPr lang="en-US" sz="1400" b="1" dirty="0">
                <a:solidFill>
                  <a:srgbClr val="00FA00"/>
                </a:solidFill>
                <a:latin typeface="Menlo" panose="020B0609030804020204" pitchFamily="49" charset="0"/>
              </a:rPr>
              <a:t>cd </a:t>
            </a:r>
            <a:r>
              <a:rPr lang="en-US" sz="1400" b="1" dirty="0" err="1">
                <a:solidFill>
                  <a:srgbClr val="00FA00"/>
                </a:solidFill>
                <a:latin typeface="Menlo" panose="020B0609030804020204" pitchFamily="49" charset="0"/>
              </a:rPr>
              <a:t>autoQCT</a:t>
            </a:r>
            <a:r>
              <a:rPr lang="en-US" sz="1400" b="1" dirty="0">
                <a:solidFill>
                  <a:schemeClr val="bg2"/>
                </a:solidFill>
                <a:latin typeface="Menlo" panose="020B0609030804020204" pitchFamily="49" charset="0"/>
              </a:rPr>
              <a:t> # tests in tests/ subdir.</a:t>
            </a:r>
          </a:p>
          <a:p>
            <a:r>
              <a:rPr lang="en-US" sz="1400" dirty="0">
                <a:solidFill>
                  <a:schemeClr val="bg2"/>
                </a:solidFill>
                <a:latin typeface="Menlo" panose="020B0609030804020204" pitchFamily="49" charset="0"/>
              </a:rPr>
              <a:t>$ </a:t>
            </a:r>
            <a:r>
              <a:rPr lang="en-US" sz="1400" b="1" dirty="0">
                <a:solidFill>
                  <a:srgbClr val="00FA00"/>
                </a:solidFill>
                <a:latin typeface="Menlo" panose="020B0609030804020204" pitchFamily="49" charset="0"/>
              </a:rPr>
              <a:t>tox</a:t>
            </a:r>
          </a:p>
        </p:txBody>
      </p:sp>
      <p:sp>
        <p:nvSpPr>
          <p:cNvPr id="9" name="Rectangle 8">
            <a:extLst>
              <a:ext uri="{FF2B5EF4-FFF2-40B4-BE49-F238E27FC236}">
                <a16:creationId xmlns:a16="http://schemas.microsoft.com/office/drawing/2014/main" id="{1006434A-0222-5643-8057-D12E2DDA8E3D}"/>
              </a:ext>
            </a:extLst>
          </p:cNvPr>
          <p:cNvSpPr/>
          <p:nvPr/>
        </p:nvSpPr>
        <p:spPr>
          <a:xfrm>
            <a:off x="186080" y="1690135"/>
            <a:ext cx="8567613" cy="4770537"/>
          </a:xfrm>
          <a:prstGeom prst="rect">
            <a:avLst/>
          </a:prstGeom>
          <a:solidFill>
            <a:schemeClr val="tx1"/>
          </a:solidFill>
        </p:spPr>
        <p:txBody>
          <a:bodyPr wrap="square">
            <a:spAutoFit/>
          </a:bodyPr>
          <a:lstStyle/>
          <a:p>
            <a:r>
              <a:rPr lang="en-US" sz="1600" dirty="0">
                <a:solidFill>
                  <a:schemeClr val="bg2"/>
                </a:solidFill>
              </a:rPr>
              <a:t>default run-test: commands[0] | </a:t>
            </a:r>
            <a:r>
              <a:rPr lang="en-US" sz="1600" dirty="0" err="1">
                <a:solidFill>
                  <a:schemeClr val="bg2"/>
                </a:solidFill>
              </a:rPr>
              <a:t>pytest</a:t>
            </a:r>
            <a:endParaRPr lang="en-US" sz="1600" dirty="0">
              <a:solidFill>
                <a:schemeClr val="bg2"/>
              </a:solidFill>
            </a:endParaRPr>
          </a:p>
          <a:p>
            <a:r>
              <a:rPr lang="en-US" sz="1600" dirty="0">
                <a:solidFill>
                  <a:schemeClr val="bg2"/>
                </a:solidFill>
              </a:rPr>
              <a:t>======================= test session starts ========================</a:t>
            </a:r>
          </a:p>
          <a:p>
            <a:r>
              <a:rPr lang="en-US" sz="1600" dirty="0">
                <a:solidFill>
                  <a:schemeClr val="bg2"/>
                </a:solidFill>
              </a:rPr>
              <a:t>platform </a:t>
            </a:r>
            <a:r>
              <a:rPr lang="en-US" sz="1600" dirty="0" err="1">
                <a:solidFill>
                  <a:schemeClr val="bg2"/>
                </a:solidFill>
              </a:rPr>
              <a:t>darwin</a:t>
            </a:r>
            <a:r>
              <a:rPr lang="en-US" sz="1600" dirty="0">
                <a:solidFill>
                  <a:schemeClr val="bg2"/>
                </a:solidFill>
              </a:rPr>
              <a:t> -- Python 3.9.0, pytest-6.2.2, py-1.10.0, pluggy-0.13.1 -- plugins: cov-2.11.1</a:t>
            </a:r>
          </a:p>
          <a:p>
            <a:r>
              <a:rPr lang="en-US" sz="1600" i="1" dirty="0">
                <a:solidFill>
                  <a:schemeClr val="bg2"/>
                </a:solidFill>
              </a:rPr>
              <a:t>collected 2 items                                                  </a:t>
            </a:r>
            <a:br>
              <a:rPr lang="en-US" sz="1600" dirty="0">
                <a:solidFill>
                  <a:schemeClr val="bg2"/>
                </a:solidFill>
              </a:rPr>
            </a:br>
            <a:endParaRPr lang="en-US" sz="1600" dirty="0">
              <a:solidFill>
                <a:schemeClr val="bg2"/>
              </a:solidFill>
            </a:endParaRPr>
          </a:p>
          <a:p>
            <a:r>
              <a:rPr lang="en-US" sz="1600" dirty="0">
                <a:solidFill>
                  <a:schemeClr val="bg2"/>
                </a:solidFill>
              </a:rPr>
              <a:t>tests/</a:t>
            </a:r>
            <a:r>
              <a:rPr lang="en-US" sz="1600" dirty="0" err="1">
                <a:solidFill>
                  <a:schemeClr val="bg2"/>
                </a:solidFill>
              </a:rPr>
              <a:t>test_skeleton.py</a:t>
            </a:r>
            <a:r>
              <a:rPr lang="en-US" sz="1600" dirty="0">
                <a:solidFill>
                  <a:schemeClr val="bg2"/>
                </a:solidFill>
              </a:rPr>
              <a:t>::</a:t>
            </a:r>
            <a:r>
              <a:rPr lang="en-US" sz="1600" dirty="0" err="1">
                <a:solidFill>
                  <a:schemeClr val="bg2"/>
                </a:solidFill>
              </a:rPr>
              <a:t>test_fib</a:t>
            </a:r>
            <a:r>
              <a:rPr lang="en-US" sz="1600" dirty="0">
                <a:solidFill>
                  <a:schemeClr val="bg2"/>
                </a:solidFill>
              </a:rPr>
              <a:t> </a:t>
            </a:r>
            <a:r>
              <a:rPr lang="en-US" sz="1600" dirty="0">
                <a:solidFill>
                  <a:srgbClr val="92D050"/>
                </a:solidFill>
              </a:rPr>
              <a:t>PASSED</a:t>
            </a:r>
            <a:r>
              <a:rPr lang="en-US" sz="1600" dirty="0">
                <a:solidFill>
                  <a:srgbClr val="15FF04"/>
                </a:solidFill>
              </a:rPr>
              <a:t>                      </a:t>
            </a:r>
            <a:r>
              <a:rPr lang="en-US" sz="1600" dirty="0">
                <a:solidFill>
                  <a:srgbClr val="92D050"/>
                </a:solidFill>
              </a:rPr>
              <a:t>[ 50%]</a:t>
            </a:r>
          </a:p>
          <a:p>
            <a:r>
              <a:rPr lang="en-US" sz="1600" dirty="0">
                <a:solidFill>
                  <a:schemeClr val="bg2"/>
                </a:solidFill>
              </a:rPr>
              <a:t>tests/</a:t>
            </a:r>
            <a:r>
              <a:rPr lang="en-US" sz="1600" dirty="0" err="1">
                <a:solidFill>
                  <a:schemeClr val="bg2"/>
                </a:solidFill>
              </a:rPr>
              <a:t>test_skeleton.py</a:t>
            </a:r>
            <a:r>
              <a:rPr lang="en-US" sz="1600" dirty="0">
                <a:solidFill>
                  <a:schemeClr val="bg2"/>
                </a:solidFill>
              </a:rPr>
              <a:t>::</a:t>
            </a:r>
            <a:r>
              <a:rPr lang="en-US" sz="1600" dirty="0" err="1">
                <a:solidFill>
                  <a:schemeClr val="bg2"/>
                </a:solidFill>
              </a:rPr>
              <a:t>test_main</a:t>
            </a:r>
            <a:r>
              <a:rPr lang="en-US" sz="1600" dirty="0">
                <a:solidFill>
                  <a:schemeClr val="bg2"/>
                </a:solidFill>
              </a:rPr>
              <a:t> </a:t>
            </a:r>
            <a:r>
              <a:rPr lang="en-US" sz="1600" dirty="0">
                <a:solidFill>
                  <a:srgbClr val="92D050"/>
                </a:solidFill>
              </a:rPr>
              <a:t>PASSED</a:t>
            </a:r>
            <a:r>
              <a:rPr lang="en-US" sz="1600" dirty="0">
                <a:solidFill>
                  <a:srgbClr val="15FF04"/>
                </a:solidFill>
              </a:rPr>
              <a:t>                     </a:t>
            </a:r>
            <a:r>
              <a:rPr lang="en-US" sz="1600" dirty="0">
                <a:solidFill>
                  <a:srgbClr val="92D050"/>
                </a:solidFill>
              </a:rPr>
              <a:t>[100%]</a:t>
            </a:r>
            <a:br>
              <a:rPr lang="en-US" sz="1600" dirty="0">
                <a:solidFill>
                  <a:schemeClr val="bg2"/>
                </a:solidFill>
              </a:rPr>
            </a:br>
            <a:endParaRPr lang="en-US" sz="1600" dirty="0">
              <a:solidFill>
                <a:schemeClr val="bg2"/>
              </a:solidFill>
            </a:endParaRPr>
          </a:p>
          <a:p>
            <a:r>
              <a:rPr lang="en-US" sz="1600" dirty="0">
                <a:solidFill>
                  <a:schemeClr val="bg2"/>
                </a:solidFill>
              </a:rPr>
              <a:t>---------- coverage: platform </a:t>
            </a:r>
            <a:r>
              <a:rPr lang="en-US" sz="1600" dirty="0" err="1">
                <a:solidFill>
                  <a:schemeClr val="bg2"/>
                </a:solidFill>
              </a:rPr>
              <a:t>darwin</a:t>
            </a:r>
            <a:r>
              <a:rPr lang="en-US" sz="1600" dirty="0">
                <a:solidFill>
                  <a:schemeClr val="bg2"/>
                </a:solidFill>
              </a:rPr>
              <a:t>, python 3.9.0-final-0 -----------</a:t>
            </a:r>
          </a:p>
          <a:p>
            <a:r>
              <a:rPr lang="en-US" sz="1600" dirty="0">
                <a:solidFill>
                  <a:schemeClr val="bg2"/>
                </a:solidFill>
              </a:rPr>
              <a:t>Name                      </a:t>
            </a:r>
            <a:r>
              <a:rPr lang="en-US" sz="1600" dirty="0" err="1">
                <a:solidFill>
                  <a:schemeClr val="bg2"/>
                </a:solidFill>
              </a:rPr>
              <a:t>Stmts</a:t>
            </a:r>
            <a:r>
              <a:rPr lang="en-US" sz="1600" dirty="0">
                <a:solidFill>
                  <a:schemeClr val="bg2"/>
                </a:solidFill>
              </a:rPr>
              <a:t>   Miss Branch </a:t>
            </a:r>
            <a:r>
              <a:rPr lang="en-US" sz="1600" dirty="0" err="1">
                <a:solidFill>
                  <a:schemeClr val="bg2"/>
                </a:solidFill>
              </a:rPr>
              <a:t>BrPart</a:t>
            </a:r>
            <a:r>
              <a:rPr lang="en-US" sz="1600" dirty="0">
                <a:solidFill>
                  <a:schemeClr val="bg2"/>
                </a:solidFill>
              </a:rPr>
              <a:t>  Cover   Missing</a:t>
            </a:r>
          </a:p>
          <a:p>
            <a:r>
              <a:rPr lang="en-US" sz="1600" dirty="0">
                <a:solidFill>
                  <a:schemeClr val="bg2"/>
                </a:solidFill>
              </a:rPr>
              <a:t>---------------------------------------------------------------------</a:t>
            </a:r>
          </a:p>
          <a:p>
            <a:r>
              <a:rPr lang="en-US" sz="1600" dirty="0" err="1">
                <a:solidFill>
                  <a:schemeClr val="bg2"/>
                </a:solidFill>
              </a:rPr>
              <a:t>src</a:t>
            </a:r>
            <a:r>
              <a:rPr lang="en-US" sz="1600" dirty="0">
                <a:solidFill>
                  <a:schemeClr val="bg2"/>
                </a:solidFill>
              </a:rPr>
              <a:t>/</a:t>
            </a:r>
            <a:r>
              <a:rPr lang="en-US" sz="1600" dirty="0" err="1">
                <a:solidFill>
                  <a:schemeClr val="bg2"/>
                </a:solidFill>
              </a:rPr>
              <a:t>autoqct</a:t>
            </a:r>
            <a:r>
              <a:rPr lang="en-US" sz="1600" dirty="0">
                <a:solidFill>
                  <a:schemeClr val="bg2"/>
                </a:solidFill>
              </a:rPr>
              <a:t>/__</a:t>
            </a:r>
            <a:r>
              <a:rPr lang="en-US" sz="1600" dirty="0" err="1">
                <a:solidFill>
                  <a:schemeClr val="bg2"/>
                </a:solidFill>
              </a:rPr>
              <a:t>init</a:t>
            </a:r>
            <a:r>
              <a:rPr lang="en-US" sz="1600" dirty="0">
                <a:solidFill>
                  <a:schemeClr val="bg2"/>
                </a:solidFill>
              </a:rPr>
              <a:t>__.</a:t>
            </a:r>
            <a:r>
              <a:rPr lang="en-US" sz="1600" dirty="0" err="1">
                <a:solidFill>
                  <a:schemeClr val="bg2"/>
                </a:solidFill>
              </a:rPr>
              <a:t>py</a:t>
            </a:r>
            <a:r>
              <a:rPr lang="en-US" sz="1600" dirty="0">
                <a:solidFill>
                  <a:schemeClr val="bg2"/>
                </a:solidFill>
              </a:rPr>
              <a:t>       6      0      0      0   100%</a:t>
            </a:r>
          </a:p>
          <a:p>
            <a:r>
              <a:rPr lang="en-US" sz="1600" dirty="0" err="1">
                <a:solidFill>
                  <a:schemeClr val="bg2"/>
                </a:solidFill>
              </a:rPr>
              <a:t>src</a:t>
            </a:r>
            <a:r>
              <a:rPr lang="en-US" sz="1600" dirty="0">
                <a:solidFill>
                  <a:schemeClr val="bg2"/>
                </a:solidFill>
              </a:rPr>
              <a:t>/</a:t>
            </a:r>
            <a:r>
              <a:rPr lang="en-US" sz="1600" dirty="0" err="1">
                <a:solidFill>
                  <a:schemeClr val="bg2"/>
                </a:solidFill>
              </a:rPr>
              <a:t>autoqct</a:t>
            </a:r>
            <a:r>
              <a:rPr lang="en-US" sz="1600" dirty="0">
                <a:solidFill>
                  <a:schemeClr val="bg2"/>
                </a:solidFill>
              </a:rPr>
              <a:t>/</a:t>
            </a:r>
            <a:r>
              <a:rPr lang="en-US" sz="1600" dirty="0" err="1">
                <a:solidFill>
                  <a:schemeClr val="bg2"/>
                </a:solidFill>
              </a:rPr>
              <a:t>skeleton.py</a:t>
            </a:r>
            <a:r>
              <a:rPr lang="en-US" sz="1600" dirty="0">
                <a:solidFill>
                  <a:schemeClr val="bg2"/>
                </a:solidFill>
              </a:rPr>
              <a:t>      32      1      2      0    97%   135</a:t>
            </a:r>
          </a:p>
          <a:p>
            <a:r>
              <a:rPr lang="en-US" sz="1600" dirty="0">
                <a:solidFill>
                  <a:schemeClr val="bg2"/>
                </a:solidFill>
              </a:rPr>
              <a:t>---------------------------------------------------------------------</a:t>
            </a:r>
          </a:p>
          <a:p>
            <a:r>
              <a:rPr lang="en-US" sz="1600" dirty="0">
                <a:solidFill>
                  <a:schemeClr val="bg2"/>
                </a:solidFill>
              </a:rPr>
              <a:t>TOTAL                        38      1      2      0    98%</a:t>
            </a:r>
          </a:p>
          <a:p>
            <a:endParaRPr lang="en-US" sz="1600" dirty="0">
              <a:solidFill>
                <a:schemeClr val="bg2"/>
              </a:solidFill>
            </a:endParaRPr>
          </a:p>
          <a:p>
            <a:r>
              <a:rPr lang="en-US" sz="1600" dirty="0">
                <a:solidFill>
                  <a:schemeClr val="bg2"/>
                </a:solidFill>
              </a:rPr>
              <a:t>======================== 2 passed in 0.07s =========================</a:t>
            </a:r>
          </a:p>
          <a:p>
            <a:r>
              <a:rPr lang="en-US" sz="1600" dirty="0">
                <a:solidFill>
                  <a:srgbClr val="92D050"/>
                </a:solidFill>
              </a:rPr>
              <a:t>  default: commands succeeded</a:t>
            </a:r>
          </a:p>
          <a:p>
            <a:r>
              <a:rPr lang="en-US" sz="1600" dirty="0">
                <a:solidFill>
                  <a:srgbClr val="15FF04"/>
                </a:solidFill>
              </a:rPr>
              <a:t>  </a:t>
            </a:r>
            <a:r>
              <a:rPr lang="en-US" sz="1600" dirty="0">
                <a:solidFill>
                  <a:srgbClr val="92D050"/>
                </a:solidFill>
              </a:rPr>
              <a:t>congratulations :)</a:t>
            </a:r>
          </a:p>
        </p:txBody>
      </p:sp>
      <p:pic>
        <p:nvPicPr>
          <p:cNvPr id="1026" name="Picture 2" descr="PyScaffold logo">
            <a:extLst>
              <a:ext uri="{FF2B5EF4-FFF2-40B4-BE49-F238E27FC236}">
                <a16:creationId xmlns:a16="http://schemas.microsoft.com/office/drawing/2014/main" id="{8DE024FF-8A6C-8349-96BC-2D461D4026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07795" y="411480"/>
            <a:ext cx="2742381" cy="274238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B90A92A-19CD-6A4A-929F-6D023A8342FB}"/>
              </a:ext>
            </a:extLst>
          </p:cNvPr>
          <p:cNvSpPr txBox="1"/>
          <p:nvPr/>
        </p:nvSpPr>
        <p:spPr>
          <a:xfrm>
            <a:off x="9780779" y="3272929"/>
            <a:ext cx="1786932" cy="433965"/>
          </a:xfrm>
          <a:prstGeom prst="rect">
            <a:avLst/>
          </a:prstGeom>
          <a:noFill/>
        </p:spPr>
        <p:txBody>
          <a:bodyPr wrap="square" lIns="118872" tIns="91440" rIns="118872" bIns="91440" rtlCol="0" anchor="ctr" anchorCtr="0">
            <a:spAutoFit/>
          </a:bodyPr>
          <a:lstStyle/>
          <a:p>
            <a:pPr algn="l">
              <a:lnSpc>
                <a:spcPct val="90000"/>
              </a:lnSpc>
            </a:pPr>
            <a:r>
              <a:rPr lang="en-US" dirty="0" err="1">
                <a:hlinkClick r:id="rId4"/>
              </a:rPr>
              <a:t>pyscaffold.org</a:t>
            </a:r>
            <a:endParaRPr lang="en-US" dirty="0"/>
          </a:p>
        </p:txBody>
      </p:sp>
    </p:spTree>
    <p:extLst>
      <p:ext uri="{BB962C8B-B14F-4D97-AF65-F5344CB8AC3E}">
        <p14:creationId xmlns:p14="http://schemas.microsoft.com/office/powerpoint/2010/main" val="21737991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0F5E125-1DF8-E846-A518-DEFED4D472CE}"/>
              </a:ext>
            </a:extLst>
          </p:cNvPr>
          <p:cNvSpPr/>
          <p:nvPr/>
        </p:nvSpPr>
        <p:spPr>
          <a:xfrm>
            <a:off x="7403690" y="6017342"/>
            <a:ext cx="2212258" cy="840658"/>
          </a:xfrm>
          <a:prstGeom prst="rect">
            <a:avLst/>
          </a:prstGeom>
          <a:solidFill>
            <a:schemeClr val="bg1"/>
          </a:solidFill>
          <a:ln>
            <a:no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2" name="Title 1">
            <a:extLst>
              <a:ext uri="{FF2B5EF4-FFF2-40B4-BE49-F238E27FC236}">
                <a16:creationId xmlns:a16="http://schemas.microsoft.com/office/drawing/2014/main" id="{A7149A06-7F99-7F46-8586-CE4B9FD01F2A}"/>
              </a:ext>
            </a:extLst>
          </p:cNvPr>
          <p:cNvSpPr>
            <a:spLocks noGrp="1"/>
          </p:cNvSpPr>
          <p:nvPr>
            <p:ph type="title"/>
          </p:nvPr>
        </p:nvSpPr>
        <p:spPr/>
        <p:txBody>
          <a:bodyPr/>
          <a:lstStyle/>
          <a:p>
            <a:r>
              <a:rPr lang="en-US" dirty="0" err="1"/>
              <a:t>CMake</a:t>
            </a:r>
            <a:r>
              <a:rPr lang="en-US" dirty="0"/>
              <a:t> Example</a:t>
            </a:r>
          </a:p>
        </p:txBody>
      </p:sp>
      <p:sp>
        <p:nvSpPr>
          <p:cNvPr id="5" name="Rectangle 4">
            <a:extLst>
              <a:ext uri="{FF2B5EF4-FFF2-40B4-BE49-F238E27FC236}">
                <a16:creationId xmlns:a16="http://schemas.microsoft.com/office/drawing/2014/main" id="{0B4A22CE-88EE-9444-8C0F-19AAAE5426FA}"/>
              </a:ext>
            </a:extLst>
          </p:cNvPr>
          <p:cNvSpPr/>
          <p:nvPr/>
        </p:nvSpPr>
        <p:spPr>
          <a:xfrm>
            <a:off x="450591" y="868680"/>
            <a:ext cx="8059227" cy="2462213"/>
          </a:xfrm>
          <a:prstGeom prst="rect">
            <a:avLst/>
          </a:prstGeom>
          <a:solidFill>
            <a:schemeClr val="tx1"/>
          </a:solidFill>
        </p:spPr>
        <p:txBody>
          <a:bodyPr wrap="square">
            <a:spAutoFit/>
          </a:bodyPr>
          <a:lstStyle/>
          <a:p>
            <a:r>
              <a:rPr lang="en-US" sz="1400" dirty="0">
                <a:solidFill>
                  <a:schemeClr val="bg2"/>
                </a:solidFill>
                <a:latin typeface="Menlo" panose="020B0609030804020204" pitchFamily="49" charset="0"/>
              </a:rPr>
              <a:t>$ </a:t>
            </a:r>
            <a:r>
              <a:rPr lang="en-US" sz="1400" b="1" dirty="0">
                <a:solidFill>
                  <a:srgbClr val="00FA00"/>
                </a:solidFill>
                <a:latin typeface="Menlo" panose="020B0609030804020204" pitchFamily="49" charset="0"/>
              </a:rPr>
              <a:t>cat &gt;</a:t>
            </a:r>
            <a:r>
              <a:rPr lang="en-US" sz="1400" b="1" dirty="0" err="1">
                <a:solidFill>
                  <a:srgbClr val="00FA00"/>
                </a:solidFill>
                <a:latin typeface="Menlo" panose="020B0609030804020204" pitchFamily="49" charset="0"/>
              </a:rPr>
              <a:t>CMakeLists.txt</a:t>
            </a:r>
            <a:r>
              <a:rPr lang="en-US" sz="1400" b="1" dirty="0">
                <a:solidFill>
                  <a:srgbClr val="00FA00"/>
                </a:solidFill>
                <a:latin typeface="Menlo" panose="020B0609030804020204" pitchFamily="49" charset="0"/>
              </a:rPr>
              <a:t> &lt;&lt;.</a:t>
            </a:r>
          </a:p>
          <a:p>
            <a:r>
              <a:rPr lang="en-US" sz="1400" dirty="0" err="1">
                <a:solidFill>
                  <a:schemeClr val="bg2"/>
                </a:solidFill>
              </a:rPr>
              <a:t>cmake_minimum_required</a:t>
            </a:r>
            <a:r>
              <a:rPr lang="en-US" sz="1400" dirty="0">
                <a:solidFill>
                  <a:schemeClr val="bg2"/>
                </a:solidFill>
              </a:rPr>
              <a:t>(VERSION 3.8)</a:t>
            </a:r>
          </a:p>
          <a:p>
            <a:r>
              <a:rPr lang="en-US" sz="1400" dirty="0">
                <a:solidFill>
                  <a:schemeClr val="bg2"/>
                </a:solidFill>
              </a:rPr>
              <a:t>project( blank )</a:t>
            </a:r>
          </a:p>
          <a:p>
            <a:r>
              <a:rPr lang="en-US" sz="1400" dirty="0">
                <a:solidFill>
                  <a:schemeClr val="bg2"/>
                </a:solidFill>
              </a:rPr>
              <a:t>set(CMAKE_CXX_STANDARD 11)</a:t>
            </a:r>
          </a:p>
          <a:p>
            <a:r>
              <a:rPr lang="en-US" sz="1400" dirty="0">
                <a:solidFill>
                  <a:schemeClr val="bg2"/>
                </a:solidFill>
              </a:rPr>
              <a:t>set(CMAKE_CXX_STANDARD_REQUIRED ON)</a:t>
            </a:r>
          </a:p>
          <a:p>
            <a:r>
              <a:rPr lang="en-US" sz="1400" dirty="0">
                <a:solidFill>
                  <a:schemeClr val="bg2"/>
                </a:solidFill>
              </a:rPr>
              <a:t>include(</a:t>
            </a:r>
            <a:r>
              <a:rPr lang="en-US" sz="1400" dirty="0" err="1">
                <a:solidFill>
                  <a:schemeClr val="bg2"/>
                </a:solidFill>
              </a:rPr>
              <a:t>blt</a:t>
            </a:r>
            <a:r>
              <a:rPr lang="en-US" sz="1400" dirty="0">
                <a:solidFill>
                  <a:schemeClr val="bg2"/>
                </a:solidFill>
              </a:rPr>
              <a:t>/</a:t>
            </a:r>
            <a:r>
              <a:rPr lang="en-US" sz="1400" dirty="0" err="1">
                <a:solidFill>
                  <a:schemeClr val="bg2"/>
                </a:solidFill>
              </a:rPr>
              <a:t>SetupBLT.cmake</a:t>
            </a:r>
            <a:r>
              <a:rPr lang="en-US" sz="1400" dirty="0">
                <a:solidFill>
                  <a:schemeClr val="bg2"/>
                </a:solidFill>
              </a:rPr>
              <a:t>)</a:t>
            </a:r>
          </a:p>
          <a:p>
            <a:r>
              <a:rPr lang="en-US" sz="1400" b="1" dirty="0">
                <a:solidFill>
                  <a:srgbClr val="00FA00"/>
                </a:solidFill>
                <a:latin typeface="Menlo" panose="020B0609030804020204" pitchFamily="49" charset="0"/>
              </a:rPr>
              <a:t>.</a:t>
            </a:r>
          </a:p>
          <a:p>
            <a:r>
              <a:rPr lang="en-US" sz="1400" dirty="0">
                <a:solidFill>
                  <a:schemeClr val="bg2"/>
                </a:solidFill>
                <a:latin typeface="Menlo" panose="020B0609030804020204" pitchFamily="49" charset="0"/>
              </a:rPr>
              <a:t>$ </a:t>
            </a:r>
            <a:r>
              <a:rPr lang="en-US" sz="1400" b="1" dirty="0">
                <a:solidFill>
                  <a:srgbClr val="00FA00"/>
                </a:solidFill>
                <a:latin typeface="Menlo" panose="020B0609030804020204" pitchFamily="49" charset="0"/>
              </a:rPr>
              <a:t>git clone https://</a:t>
            </a:r>
            <a:r>
              <a:rPr lang="en-US" sz="1400" b="1" dirty="0" err="1">
                <a:solidFill>
                  <a:srgbClr val="00FA00"/>
                </a:solidFill>
                <a:latin typeface="Menlo" panose="020B0609030804020204" pitchFamily="49" charset="0"/>
              </a:rPr>
              <a:t>github.com</a:t>
            </a:r>
            <a:r>
              <a:rPr lang="en-US" sz="1400" b="1" dirty="0">
                <a:solidFill>
                  <a:srgbClr val="00FA00"/>
                </a:solidFill>
                <a:latin typeface="Menlo" panose="020B0609030804020204" pitchFamily="49" charset="0"/>
              </a:rPr>
              <a:t>/LLNL/</a:t>
            </a:r>
            <a:r>
              <a:rPr lang="en-US" sz="1400" b="1" dirty="0" err="1">
                <a:solidFill>
                  <a:srgbClr val="00FA00"/>
                </a:solidFill>
                <a:latin typeface="Menlo" panose="020B0609030804020204" pitchFamily="49" charset="0"/>
              </a:rPr>
              <a:t>blt</a:t>
            </a:r>
            <a:r>
              <a:rPr lang="en-US" sz="1400" b="1" dirty="0">
                <a:solidFill>
                  <a:srgbClr val="00FA00"/>
                </a:solidFill>
                <a:latin typeface="Menlo" panose="020B0609030804020204" pitchFamily="49" charset="0"/>
              </a:rPr>
              <a:t>/</a:t>
            </a:r>
          </a:p>
          <a:p>
            <a:r>
              <a:rPr lang="en-US" sz="1400" dirty="0">
                <a:solidFill>
                  <a:schemeClr val="bg2"/>
                </a:solidFill>
                <a:latin typeface="Menlo" panose="020B0609030804020204" pitchFamily="49" charset="0"/>
              </a:rPr>
              <a:t>$ </a:t>
            </a:r>
            <a:r>
              <a:rPr lang="en-US" sz="1400" b="1" dirty="0" err="1">
                <a:solidFill>
                  <a:srgbClr val="00FA00"/>
                </a:solidFill>
                <a:latin typeface="Menlo" panose="020B0609030804020204" pitchFamily="49" charset="0"/>
              </a:rPr>
              <a:t>mkdir</a:t>
            </a:r>
            <a:r>
              <a:rPr lang="en-US" sz="1400" b="1" dirty="0">
                <a:solidFill>
                  <a:srgbClr val="00FA00"/>
                </a:solidFill>
                <a:latin typeface="Menlo" panose="020B0609030804020204" pitchFamily="49" charset="0"/>
              </a:rPr>
              <a:t> build &amp;&amp; cd build</a:t>
            </a:r>
          </a:p>
          <a:p>
            <a:r>
              <a:rPr lang="en-US" sz="1400" dirty="0">
                <a:solidFill>
                  <a:schemeClr val="bg2"/>
                </a:solidFill>
                <a:latin typeface="Menlo" panose="020B0609030804020204" pitchFamily="49" charset="0"/>
              </a:rPr>
              <a:t>$ </a:t>
            </a:r>
            <a:r>
              <a:rPr lang="en-US" sz="1400" b="1" dirty="0" err="1">
                <a:solidFill>
                  <a:srgbClr val="00FA00"/>
                </a:solidFill>
                <a:latin typeface="Menlo" panose="020B0609030804020204" pitchFamily="49" charset="0"/>
              </a:rPr>
              <a:t>cmake</a:t>
            </a:r>
            <a:r>
              <a:rPr lang="en-US" sz="1400" b="1" dirty="0">
                <a:solidFill>
                  <a:srgbClr val="00FA00"/>
                </a:solidFill>
                <a:latin typeface="Menlo" panose="020B0609030804020204" pitchFamily="49" charset="0"/>
              </a:rPr>
              <a:t> ..</a:t>
            </a:r>
          </a:p>
          <a:p>
            <a:r>
              <a:rPr lang="en-US" sz="1400" dirty="0">
                <a:solidFill>
                  <a:schemeClr val="bg2"/>
                </a:solidFill>
                <a:latin typeface="Menlo" panose="020B0609030804020204" pitchFamily="49" charset="0"/>
              </a:rPr>
              <a:t>$ </a:t>
            </a:r>
            <a:r>
              <a:rPr lang="en-US" sz="1400" b="1" dirty="0">
                <a:solidFill>
                  <a:srgbClr val="00FA00"/>
                </a:solidFill>
                <a:latin typeface="Menlo" panose="020B0609030804020204" pitchFamily="49" charset="0"/>
              </a:rPr>
              <a:t>make –j</a:t>
            </a:r>
          </a:p>
        </p:txBody>
      </p:sp>
      <p:sp>
        <p:nvSpPr>
          <p:cNvPr id="9" name="Rectangle 8">
            <a:extLst>
              <a:ext uri="{FF2B5EF4-FFF2-40B4-BE49-F238E27FC236}">
                <a16:creationId xmlns:a16="http://schemas.microsoft.com/office/drawing/2014/main" id="{1006434A-0222-5643-8057-D12E2DDA8E3D}"/>
              </a:ext>
            </a:extLst>
          </p:cNvPr>
          <p:cNvSpPr/>
          <p:nvPr/>
        </p:nvSpPr>
        <p:spPr>
          <a:xfrm>
            <a:off x="450166" y="3518827"/>
            <a:ext cx="8059652" cy="3046988"/>
          </a:xfrm>
          <a:prstGeom prst="rect">
            <a:avLst/>
          </a:prstGeom>
          <a:solidFill>
            <a:schemeClr val="tx1"/>
          </a:solidFill>
        </p:spPr>
        <p:txBody>
          <a:bodyPr wrap="square">
            <a:spAutoFit/>
          </a:bodyPr>
          <a:lstStyle/>
          <a:p>
            <a:r>
              <a:rPr lang="en-US" sz="1600" dirty="0">
                <a:solidFill>
                  <a:schemeClr val="bg1"/>
                </a:solidFill>
              </a:rPr>
              <a:t>...</a:t>
            </a:r>
          </a:p>
          <a:p>
            <a:r>
              <a:rPr lang="en-US" sz="1600" dirty="0">
                <a:solidFill>
                  <a:schemeClr val="bg1"/>
                </a:solidFill>
              </a:rPr>
              <a:t>[100%] </a:t>
            </a:r>
            <a:r>
              <a:rPr lang="en-US" sz="1600" dirty="0">
                <a:solidFill>
                  <a:srgbClr val="92D050"/>
                </a:solidFill>
              </a:rPr>
              <a:t>Linking CXX executable ../../../tests/</a:t>
            </a:r>
            <a:r>
              <a:rPr lang="en-US" sz="1600" dirty="0" err="1">
                <a:solidFill>
                  <a:srgbClr val="92D050"/>
                </a:solidFill>
              </a:rPr>
              <a:t>blt_gtest_smoke</a:t>
            </a:r>
            <a:endParaRPr lang="en-US" sz="1600" dirty="0">
              <a:solidFill>
                <a:srgbClr val="92D050"/>
              </a:solidFill>
            </a:endParaRPr>
          </a:p>
          <a:p>
            <a:r>
              <a:rPr lang="en-US" sz="1600" dirty="0">
                <a:solidFill>
                  <a:schemeClr val="bg1"/>
                </a:solidFill>
              </a:rPr>
              <a:t>[100%] Built target </a:t>
            </a:r>
            <a:r>
              <a:rPr lang="en-US" sz="1600" dirty="0" err="1">
                <a:solidFill>
                  <a:schemeClr val="bg1"/>
                </a:solidFill>
              </a:rPr>
              <a:t>blt_gtest_smoke</a:t>
            </a:r>
            <a:endParaRPr lang="en-US" sz="1600" dirty="0">
              <a:solidFill>
                <a:schemeClr val="bg1"/>
              </a:solidFill>
            </a:endParaRPr>
          </a:p>
          <a:p>
            <a:r>
              <a:rPr lang="en-US" sz="1600" dirty="0">
                <a:solidFill>
                  <a:schemeClr val="bg1"/>
                </a:solidFill>
              </a:rPr>
              <a:t>$ </a:t>
            </a:r>
            <a:r>
              <a:rPr lang="en-US" sz="1600" b="1" dirty="0">
                <a:solidFill>
                  <a:srgbClr val="00FA00"/>
                </a:solidFill>
              </a:rPr>
              <a:t>make test</a:t>
            </a:r>
          </a:p>
          <a:p>
            <a:r>
              <a:rPr lang="en-US" sz="1600" dirty="0">
                <a:solidFill>
                  <a:schemeClr val="tx2">
                    <a:lumMod val="40000"/>
                    <a:lumOff val="60000"/>
                  </a:schemeClr>
                </a:solidFill>
              </a:rPr>
              <a:t>Running tests...</a:t>
            </a:r>
          </a:p>
          <a:p>
            <a:r>
              <a:rPr lang="en-US" sz="1600" dirty="0">
                <a:solidFill>
                  <a:schemeClr val="bg1"/>
                </a:solidFill>
              </a:rPr>
              <a:t>Test project /Users/99r/work/</a:t>
            </a:r>
            <a:r>
              <a:rPr lang="en-US" sz="1600" dirty="0" err="1">
                <a:solidFill>
                  <a:schemeClr val="bg1"/>
                </a:solidFill>
              </a:rPr>
              <a:t>autoQCT</a:t>
            </a:r>
            <a:r>
              <a:rPr lang="en-US" sz="1600" dirty="0">
                <a:solidFill>
                  <a:schemeClr val="bg1"/>
                </a:solidFill>
              </a:rPr>
              <a:t>/</a:t>
            </a:r>
            <a:r>
              <a:rPr lang="en-US" sz="1600" dirty="0" err="1">
                <a:solidFill>
                  <a:schemeClr val="bg1"/>
                </a:solidFill>
              </a:rPr>
              <a:t>blank_project</a:t>
            </a:r>
            <a:r>
              <a:rPr lang="en-US" sz="1600" dirty="0">
                <a:solidFill>
                  <a:schemeClr val="bg1"/>
                </a:solidFill>
              </a:rPr>
              <a:t>/build</a:t>
            </a:r>
          </a:p>
          <a:p>
            <a:r>
              <a:rPr lang="en-US" sz="1600" dirty="0">
                <a:solidFill>
                  <a:schemeClr val="bg1"/>
                </a:solidFill>
              </a:rPr>
              <a:t>    Start 1: </a:t>
            </a:r>
            <a:r>
              <a:rPr lang="en-US" sz="1600" dirty="0" err="1">
                <a:solidFill>
                  <a:schemeClr val="bg1"/>
                </a:solidFill>
              </a:rPr>
              <a:t>blt_gtest_smoke</a:t>
            </a:r>
            <a:endParaRPr lang="en-US" sz="1600" dirty="0">
              <a:solidFill>
                <a:schemeClr val="bg1"/>
              </a:solidFill>
            </a:endParaRPr>
          </a:p>
          <a:p>
            <a:r>
              <a:rPr lang="en-US" sz="1600" dirty="0">
                <a:solidFill>
                  <a:schemeClr val="bg1"/>
                </a:solidFill>
              </a:rPr>
              <a:t>1/1 Test #1: </a:t>
            </a:r>
            <a:r>
              <a:rPr lang="en-US" sz="1600" dirty="0" err="1">
                <a:solidFill>
                  <a:schemeClr val="bg1"/>
                </a:solidFill>
              </a:rPr>
              <a:t>blt_gtest_smoke</a:t>
            </a:r>
            <a:r>
              <a:rPr lang="en-US" sz="1600" dirty="0">
                <a:solidFill>
                  <a:schemeClr val="bg1"/>
                </a:solidFill>
              </a:rPr>
              <a:t> ..................   Passed    0.46 sec</a:t>
            </a:r>
          </a:p>
          <a:p>
            <a:endParaRPr lang="en-US" sz="1600" dirty="0">
              <a:solidFill>
                <a:schemeClr val="bg1"/>
              </a:solidFill>
            </a:endParaRPr>
          </a:p>
          <a:p>
            <a:r>
              <a:rPr lang="en-US" sz="1600" dirty="0">
                <a:solidFill>
                  <a:srgbClr val="92D050"/>
                </a:solidFill>
              </a:rPr>
              <a:t>100% tests passed</a:t>
            </a:r>
            <a:r>
              <a:rPr lang="en-US" sz="1600" dirty="0">
                <a:solidFill>
                  <a:schemeClr val="bg1"/>
                </a:solidFill>
              </a:rPr>
              <a:t>, 0 tests failed out of 1</a:t>
            </a:r>
          </a:p>
          <a:p>
            <a:endParaRPr lang="en-US" sz="1600" dirty="0">
              <a:solidFill>
                <a:schemeClr val="bg1"/>
              </a:solidFill>
            </a:endParaRPr>
          </a:p>
          <a:p>
            <a:r>
              <a:rPr lang="en-US" sz="1600" dirty="0">
                <a:solidFill>
                  <a:schemeClr val="bg1"/>
                </a:solidFill>
              </a:rPr>
              <a:t>Total Test time (real) =   0.46 sec</a:t>
            </a:r>
          </a:p>
        </p:txBody>
      </p:sp>
      <p:pic>
        <p:nvPicPr>
          <p:cNvPr id="2050" name="Picture 2" descr="BLT">
            <a:extLst>
              <a:ext uri="{FF2B5EF4-FFF2-40B4-BE49-F238E27FC236}">
                <a16:creationId xmlns:a16="http://schemas.microsoft.com/office/drawing/2014/main" id="{F84D9ECA-1B57-A54E-A577-FC9E19AE95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96516" y="352080"/>
            <a:ext cx="3372223" cy="2213021"/>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16BE4D80-B84A-D24B-8C7E-529A4A226712}"/>
              </a:ext>
            </a:extLst>
          </p:cNvPr>
          <p:cNvSpPr txBox="1"/>
          <p:nvPr/>
        </p:nvSpPr>
        <p:spPr>
          <a:xfrm>
            <a:off x="9117408" y="2565101"/>
            <a:ext cx="2530438" cy="433965"/>
          </a:xfrm>
          <a:prstGeom prst="rect">
            <a:avLst/>
          </a:prstGeom>
          <a:noFill/>
        </p:spPr>
        <p:txBody>
          <a:bodyPr wrap="square" lIns="118872" tIns="91440" rIns="118872" bIns="91440" rtlCol="0" anchor="ctr" anchorCtr="0">
            <a:spAutoFit/>
          </a:bodyPr>
          <a:lstStyle/>
          <a:p>
            <a:pPr>
              <a:lnSpc>
                <a:spcPct val="90000"/>
              </a:lnSpc>
            </a:pPr>
            <a:r>
              <a:rPr lang="en-US" dirty="0" err="1">
                <a:hlinkClick r:id="rId4"/>
              </a:rPr>
              <a:t>llnl-blt.readthedocs.io</a:t>
            </a:r>
            <a:endParaRPr lang="en-US" dirty="0"/>
          </a:p>
        </p:txBody>
      </p:sp>
    </p:spTree>
    <p:extLst>
      <p:ext uri="{BB962C8B-B14F-4D97-AF65-F5344CB8AC3E}">
        <p14:creationId xmlns:p14="http://schemas.microsoft.com/office/powerpoint/2010/main" val="25828526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screenshot of a cell phone&#10;&#10;Description automatically generated">
            <a:extLst>
              <a:ext uri="{FF2B5EF4-FFF2-40B4-BE49-F238E27FC236}">
                <a16:creationId xmlns:a16="http://schemas.microsoft.com/office/drawing/2014/main" id="{A118D715-0962-0743-95A9-DFAF97E858C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9730" y="3218598"/>
            <a:ext cx="4720590" cy="2602189"/>
          </a:xfrm>
          <a:prstGeom prst="rect">
            <a:avLst/>
          </a:prstGeom>
        </p:spPr>
      </p:pic>
      <p:pic>
        <p:nvPicPr>
          <p:cNvPr id="12" name="Picture 11">
            <a:extLst>
              <a:ext uri="{FF2B5EF4-FFF2-40B4-BE49-F238E27FC236}">
                <a16:creationId xmlns:a16="http://schemas.microsoft.com/office/drawing/2014/main" id="{B2C0FA68-A2C4-BD4D-B6C9-1B8088DEEBC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49531" y="2956748"/>
            <a:ext cx="6788702" cy="3110613"/>
          </a:xfrm>
          <a:prstGeom prst="rect">
            <a:avLst/>
          </a:prstGeom>
        </p:spPr>
      </p:pic>
      <p:sp>
        <p:nvSpPr>
          <p:cNvPr id="13" name="Content Placeholder 2">
            <a:extLst>
              <a:ext uri="{FF2B5EF4-FFF2-40B4-BE49-F238E27FC236}">
                <a16:creationId xmlns:a16="http://schemas.microsoft.com/office/drawing/2014/main" id="{6F999DBB-12B1-1841-9D89-7EE1B1D8B648}"/>
              </a:ext>
            </a:extLst>
          </p:cNvPr>
          <p:cNvSpPr txBox="1">
            <a:spLocks/>
          </p:cNvSpPr>
          <p:nvPr/>
        </p:nvSpPr>
        <p:spPr bwMode="auto">
          <a:xfrm>
            <a:off x="199730" y="1261085"/>
            <a:ext cx="5000663" cy="1878797"/>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fontScale="92500" lnSpcReduction="20000"/>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baseline="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Example of heat equation</a:t>
            </a:r>
          </a:p>
          <a:p>
            <a:pPr lvl="1"/>
            <a:r>
              <a:rPr lang="en-US" dirty="0"/>
              <a:t>Add -coverage as shown below to </a:t>
            </a:r>
            <a:r>
              <a:rPr lang="en-US" dirty="0" err="1"/>
              <a:t>Makefile</a:t>
            </a:r>
            <a:endParaRPr lang="en-US" dirty="0"/>
          </a:p>
          <a:p>
            <a:pPr lvl="1"/>
            <a:r>
              <a:rPr lang="en-US" dirty="0"/>
              <a:t>Run ./heat </a:t>
            </a:r>
            <a:r>
              <a:rPr lang="en-US" dirty="0" err="1"/>
              <a:t>runame</a:t>
            </a:r>
            <a:r>
              <a:rPr lang="en-US" dirty="0"/>
              <a:t>=“</a:t>
            </a:r>
            <a:r>
              <a:rPr lang="en-US" dirty="0" err="1"/>
              <a:t>ftcs_results</a:t>
            </a:r>
            <a:r>
              <a:rPr lang="en-US" dirty="0"/>
              <a:t>”</a:t>
            </a:r>
          </a:p>
          <a:p>
            <a:pPr lvl="1"/>
            <a:r>
              <a:rPr lang="en-US" dirty="0"/>
              <a:t>Run </a:t>
            </a:r>
            <a:r>
              <a:rPr lang="en-US" dirty="0" err="1"/>
              <a:t>gcov</a:t>
            </a:r>
            <a:r>
              <a:rPr lang="en-US" dirty="0"/>
              <a:t> </a:t>
            </a:r>
            <a:r>
              <a:rPr lang="en-US" dirty="0" err="1"/>
              <a:t>heat.C</a:t>
            </a:r>
            <a:endParaRPr lang="en-US" dirty="0"/>
          </a:p>
          <a:p>
            <a:pPr lvl="1"/>
            <a:r>
              <a:rPr lang="en-US" dirty="0"/>
              <a:t>Examine </a:t>
            </a:r>
            <a:r>
              <a:rPr lang="en-US" dirty="0" err="1"/>
              <a:t>heat.C.gcov</a:t>
            </a:r>
            <a:endParaRPr lang="en-US" dirty="0"/>
          </a:p>
          <a:p>
            <a:endParaRPr lang="en-US" dirty="0"/>
          </a:p>
          <a:p>
            <a:pPr lvl="1"/>
            <a:endParaRPr lang="en-US" dirty="0"/>
          </a:p>
          <a:p>
            <a:pPr lvl="1"/>
            <a:endParaRPr lang="en-US" b="1" dirty="0">
              <a:solidFill>
                <a:schemeClr val="accent6">
                  <a:lumMod val="75000"/>
                </a:schemeClr>
              </a:solidFill>
            </a:endParaRPr>
          </a:p>
        </p:txBody>
      </p:sp>
      <p:sp>
        <p:nvSpPr>
          <p:cNvPr id="15" name="Content Placeholder 2">
            <a:extLst>
              <a:ext uri="{FF2B5EF4-FFF2-40B4-BE49-F238E27FC236}">
                <a16:creationId xmlns:a16="http://schemas.microsoft.com/office/drawing/2014/main" id="{F6D4692D-62D5-7C41-A0F1-C8834FE69CF0}"/>
              </a:ext>
            </a:extLst>
          </p:cNvPr>
          <p:cNvSpPr txBox="1">
            <a:spLocks/>
          </p:cNvSpPr>
          <p:nvPr/>
        </p:nvSpPr>
        <p:spPr bwMode="auto">
          <a:xfrm>
            <a:off x="5743280" y="1325880"/>
            <a:ext cx="5994953" cy="168177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baseline="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dirty="0"/>
              <a:t>A dash indicates non-executable line</a:t>
            </a:r>
          </a:p>
          <a:p>
            <a:r>
              <a:rPr lang="en-US" sz="2000" dirty="0"/>
              <a:t>A number indicated the times the line was called</a:t>
            </a:r>
          </a:p>
          <a:p>
            <a:r>
              <a:rPr lang="en-US" sz="2000" dirty="0"/>
              <a:t>##### indicates line wasn’t exercised</a:t>
            </a:r>
            <a:endParaRPr lang="en-US" sz="1800" dirty="0"/>
          </a:p>
          <a:p>
            <a:pPr lvl="1"/>
            <a:endParaRPr lang="en-US" sz="1800" b="1" dirty="0">
              <a:solidFill>
                <a:schemeClr val="accent6">
                  <a:lumMod val="75000"/>
                </a:schemeClr>
              </a:solidFill>
            </a:endParaRPr>
          </a:p>
        </p:txBody>
      </p:sp>
      <p:sp>
        <p:nvSpPr>
          <p:cNvPr id="14" name="Title 1">
            <a:extLst>
              <a:ext uri="{FF2B5EF4-FFF2-40B4-BE49-F238E27FC236}">
                <a16:creationId xmlns:a16="http://schemas.microsoft.com/office/drawing/2014/main" id="{2F506FA7-26D4-9C48-99BC-EF935F79E651}"/>
              </a:ext>
            </a:extLst>
          </p:cNvPr>
          <p:cNvSpPr>
            <a:spLocks noGrp="1"/>
          </p:cNvSpPr>
          <p:nvPr>
            <p:ph type="title"/>
          </p:nvPr>
        </p:nvSpPr>
        <p:spPr>
          <a:xfrm>
            <a:off x="365760" y="411480"/>
            <a:ext cx="11372473" cy="914400"/>
          </a:xfrm>
        </p:spPr>
        <p:txBody>
          <a:bodyPr/>
          <a:lstStyle/>
          <a:p>
            <a:r>
              <a:rPr lang="en-US" dirty="0"/>
              <a:t>Checking Code Coverage - Example</a:t>
            </a:r>
            <a:br>
              <a:rPr lang="en-US" dirty="0"/>
            </a:br>
            <a:r>
              <a:rPr lang="en-US" sz="1600" dirty="0">
                <a:solidFill>
                  <a:schemeClr val="tx2"/>
                </a:solidFill>
                <a:latin typeface="Menlo" panose="020B0609030804020204" pitchFamily="49" charset="0"/>
                <a:hlinkClick r:id="rId5"/>
              </a:rPr>
              <a:t>https://github.com/bssw-tutorial/hello-numerical-world</a:t>
            </a:r>
            <a:br>
              <a:rPr lang="en-US" sz="2800" dirty="0">
                <a:solidFill>
                  <a:schemeClr val="tx2"/>
                </a:solidFill>
                <a:latin typeface="Menlo" panose="020B0609030804020204" pitchFamily="49" charset="0"/>
              </a:rPr>
            </a:br>
            <a:endParaRPr lang="en-US" dirty="0"/>
          </a:p>
        </p:txBody>
      </p:sp>
    </p:spTree>
    <p:extLst>
      <p:ext uri="{BB962C8B-B14F-4D97-AF65-F5344CB8AC3E}">
        <p14:creationId xmlns:p14="http://schemas.microsoft.com/office/powerpoint/2010/main" val="40294062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96894-8E3C-AD4B-ABE1-2A81FB40B557}"/>
              </a:ext>
            </a:extLst>
          </p:cNvPr>
          <p:cNvSpPr>
            <a:spLocks noGrp="1"/>
          </p:cNvSpPr>
          <p:nvPr>
            <p:ph type="title"/>
          </p:nvPr>
        </p:nvSpPr>
        <p:spPr/>
        <p:txBody>
          <a:bodyPr/>
          <a:lstStyle/>
          <a:p>
            <a:r>
              <a:rPr lang="en-US" dirty="0"/>
              <a:t>Graphical View of </a:t>
            </a:r>
            <a:r>
              <a:rPr lang="en-US" dirty="0" err="1"/>
              <a:t>Gcov</a:t>
            </a:r>
            <a:r>
              <a:rPr lang="en-US" dirty="0"/>
              <a:t> Output and Tutorials for Code Coverage </a:t>
            </a:r>
          </a:p>
        </p:txBody>
      </p:sp>
      <p:sp>
        <p:nvSpPr>
          <p:cNvPr id="4" name="Online tutorial - https://github.com/amklinv/morpheus…">
            <a:extLst>
              <a:ext uri="{FF2B5EF4-FFF2-40B4-BE49-F238E27FC236}">
                <a16:creationId xmlns:a16="http://schemas.microsoft.com/office/drawing/2014/main" id="{2A5898E1-6414-A544-9084-8EBBC6093153}"/>
              </a:ext>
            </a:extLst>
          </p:cNvPr>
          <p:cNvSpPr txBox="1">
            <a:spLocks/>
          </p:cNvSpPr>
          <p:nvPr/>
        </p:nvSpPr>
        <p:spPr bwMode="auto">
          <a:xfrm>
            <a:off x="1480893" y="5287263"/>
            <a:ext cx="7363175" cy="59691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lnSpcReduction="10000"/>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Arial" panose="020B0604020202020204" pitchFamily="34" charset="0"/>
                <a:ea typeface="+mn-ea"/>
                <a:cs typeface="Arial" panose="020B0604020202020204" pitchFamily="34" charset="0"/>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Arial" panose="020B0604020202020204" pitchFamily="34" charset="0"/>
                <a:ea typeface="+mn-ea"/>
                <a:cs typeface="Arial" panose="020B0604020202020204" pitchFamily="34" charset="0"/>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Arial" panose="020B0604020202020204" pitchFamily="34" charset="0"/>
                <a:ea typeface="+mn-ea"/>
                <a:cs typeface="Arial" panose="020B0604020202020204" pitchFamily="34" charset="0"/>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Arial" panose="020B0604020202020204" pitchFamily="34" charset="0"/>
                <a:ea typeface="+mn-ea"/>
                <a:cs typeface="Arial" panose="020B0604020202020204" pitchFamily="34" charset="0"/>
              </a:defRPr>
            </a:lvl4pPr>
            <a:lvl5pPr marL="1482725" indent="-222250" algn="l" rtl="0" eaLnBrk="1" fontAlgn="base" hangingPunct="1">
              <a:lnSpc>
                <a:spcPct val="90000"/>
              </a:lnSpc>
              <a:spcBef>
                <a:spcPts val="600"/>
              </a:spcBef>
              <a:spcAft>
                <a:spcPct val="0"/>
              </a:spcAft>
              <a:buClr>
                <a:schemeClr val="tx1"/>
              </a:buClr>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566927">
              <a:spcBef>
                <a:spcPts val="800"/>
              </a:spcBef>
              <a:buClrTx/>
              <a:buFontTx/>
              <a:buNone/>
              <a:defRPr sz="1488"/>
            </a:pPr>
            <a:r>
              <a:rPr lang="en-US" sz="1488" dirty="0"/>
              <a:t>Online tutorial - </a:t>
            </a:r>
            <a:r>
              <a:rPr lang="en-US" sz="1488" u="sng" dirty="0">
                <a:solidFill>
                  <a:srgbClr val="A03123"/>
                </a:solidFill>
                <a:uFill>
                  <a:solidFill>
                    <a:srgbClr val="A03123"/>
                  </a:solidFill>
                </a:uFill>
                <a:hlinkClick r:id="rId3"/>
              </a:rPr>
              <a:t>https://github.com/amklinv/morpheus</a:t>
            </a:r>
          </a:p>
          <a:p>
            <a:pPr marL="0" indent="0" algn="ctr" defTabSz="566927">
              <a:spcBef>
                <a:spcPts val="800"/>
              </a:spcBef>
              <a:buClrTx/>
              <a:buFontTx/>
              <a:buNone/>
              <a:defRPr sz="1488"/>
            </a:pPr>
            <a:r>
              <a:rPr lang="en-US" sz="1488" dirty="0"/>
              <a:t>Other example - </a:t>
            </a:r>
            <a:r>
              <a:rPr lang="en-US" sz="1488" u="sng" dirty="0">
                <a:solidFill>
                  <a:srgbClr val="A03123"/>
                </a:solidFill>
                <a:uFill>
                  <a:solidFill>
                    <a:srgbClr val="A03123"/>
                  </a:solidFill>
                </a:uFill>
                <a:hlinkClick r:id="rId3"/>
              </a:rPr>
              <a:t>https://github.com/jrdoneal/infrastructure</a:t>
            </a:r>
          </a:p>
        </p:txBody>
      </p:sp>
      <p:pic>
        <p:nvPicPr>
          <p:cNvPr id="5" name="CoverageResult.png" descr="CoverageResult.png">
            <a:extLst>
              <a:ext uri="{FF2B5EF4-FFF2-40B4-BE49-F238E27FC236}">
                <a16:creationId xmlns:a16="http://schemas.microsoft.com/office/drawing/2014/main" id="{42532670-C6E0-114F-BB75-47411B4CBFD5}"/>
              </a:ext>
            </a:extLst>
          </p:cNvPr>
          <p:cNvPicPr>
            <a:picLocks noChangeAspect="1"/>
          </p:cNvPicPr>
          <p:nvPr/>
        </p:nvPicPr>
        <p:blipFill>
          <a:blip r:embed="rId4"/>
          <a:stretch>
            <a:fillRect/>
          </a:stretch>
        </p:blipFill>
        <p:spPr>
          <a:xfrm>
            <a:off x="1785641" y="1580266"/>
            <a:ext cx="6753679" cy="1670266"/>
          </a:xfrm>
          <a:prstGeom prst="rect">
            <a:avLst/>
          </a:prstGeom>
          <a:ln w="12700">
            <a:miter lim="400000"/>
          </a:ln>
        </p:spPr>
      </p:pic>
      <p:sp>
        <p:nvSpPr>
          <p:cNvPr id="6" name="Overall Analysis">
            <a:extLst>
              <a:ext uri="{FF2B5EF4-FFF2-40B4-BE49-F238E27FC236}">
                <a16:creationId xmlns:a16="http://schemas.microsoft.com/office/drawing/2014/main" id="{77BE4B45-B1C9-F140-AB80-56D53F3BF007}"/>
              </a:ext>
            </a:extLst>
          </p:cNvPr>
          <p:cNvSpPr txBox="1"/>
          <p:nvPr/>
        </p:nvSpPr>
        <p:spPr>
          <a:xfrm>
            <a:off x="3865690" y="1114789"/>
            <a:ext cx="2831863" cy="461665"/>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lvl1pPr>
              <a:defRPr sz="2400"/>
            </a:lvl1pPr>
          </a:lstStyle>
          <a:p>
            <a:r>
              <a:rPr lang="en-US" dirty="0"/>
              <a:t>Coverage Summary</a:t>
            </a:r>
            <a:endParaRPr dirty="0"/>
          </a:p>
        </p:txBody>
      </p:sp>
      <p:sp>
        <p:nvSpPr>
          <p:cNvPr id="7" name="Detailed Analysis">
            <a:extLst>
              <a:ext uri="{FF2B5EF4-FFF2-40B4-BE49-F238E27FC236}">
                <a16:creationId xmlns:a16="http://schemas.microsoft.com/office/drawing/2014/main" id="{F89B46D8-0A2E-4442-93CB-610D1E311C8F}"/>
              </a:ext>
            </a:extLst>
          </p:cNvPr>
          <p:cNvSpPr txBox="1"/>
          <p:nvPr/>
        </p:nvSpPr>
        <p:spPr>
          <a:xfrm>
            <a:off x="3949848" y="3290014"/>
            <a:ext cx="2663548" cy="461665"/>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lvl1pPr>
              <a:defRPr sz="2400"/>
            </a:lvl1pPr>
          </a:lstStyle>
          <a:p>
            <a:r>
              <a:rPr lang="en-US" dirty="0"/>
              <a:t>Line-by-line details</a:t>
            </a:r>
            <a:endParaRPr dirty="0"/>
          </a:p>
        </p:txBody>
      </p:sp>
      <p:pic>
        <p:nvPicPr>
          <p:cNvPr id="8" name="CodeCoverageDetail.png" descr="CodeCoverageDetail.png">
            <a:extLst>
              <a:ext uri="{FF2B5EF4-FFF2-40B4-BE49-F238E27FC236}">
                <a16:creationId xmlns:a16="http://schemas.microsoft.com/office/drawing/2014/main" id="{CCFDEE5F-BA06-5E48-BA65-99628F8E4542}"/>
              </a:ext>
            </a:extLst>
          </p:cNvPr>
          <p:cNvPicPr>
            <a:picLocks noChangeAspect="1"/>
          </p:cNvPicPr>
          <p:nvPr/>
        </p:nvPicPr>
        <p:blipFill>
          <a:blip r:embed="rId5"/>
          <a:stretch>
            <a:fillRect/>
          </a:stretch>
        </p:blipFill>
        <p:spPr>
          <a:xfrm>
            <a:off x="3058469" y="3733459"/>
            <a:ext cx="4208022" cy="1433003"/>
          </a:xfrm>
          <a:prstGeom prst="rect">
            <a:avLst/>
          </a:prstGeom>
          <a:ln w="12700">
            <a:miter lim="400000"/>
          </a:ln>
        </p:spPr>
      </p:pic>
    </p:spTree>
    <p:extLst>
      <p:ext uri="{BB962C8B-B14F-4D97-AF65-F5344CB8AC3E}">
        <p14:creationId xmlns:p14="http://schemas.microsoft.com/office/powerpoint/2010/main" val="16915109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2C24D-D970-4D40-8F14-D70C10A96304}"/>
              </a:ext>
            </a:extLst>
          </p:cNvPr>
          <p:cNvSpPr>
            <a:spLocks noGrp="1"/>
          </p:cNvSpPr>
          <p:nvPr>
            <p:ph type="title"/>
          </p:nvPr>
        </p:nvSpPr>
        <p:spPr>
          <a:xfrm>
            <a:off x="363096" y="112911"/>
            <a:ext cx="11372473" cy="914400"/>
          </a:xfrm>
        </p:spPr>
        <p:txBody>
          <a:bodyPr/>
          <a:lstStyle/>
          <a:p>
            <a:r>
              <a:rPr lang="en-US" dirty="0"/>
              <a:t>License, Citation and Acknowledgements</a:t>
            </a:r>
          </a:p>
        </p:txBody>
      </p:sp>
      <p:sp>
        <p:nvSpPr>
          <p:cNvPr id="3" name="Content Placeholder 2">
            <a:extLst>
              <a:ext uri="{FF2B5EF4-FFF2-40B4-BE49-F238E27FC236}">
                <a16:creationId xmlns:a16="http://schemas.microsoft.com/office/drawing/2014/main" id="{0385A3AB-B258-4D59-B407-F7D57545A163}"/>
              </a:ext>
            </a:extLst>
          </p:cNvPr>
          <p:cNvSpPr>
            <a:spLocks noGrp="1"/>
          </p:cNvSpPr>
          <p:nvPr>
            <p:ph idx="1"/>
          </p:nvPr>
        </p:nvSpPr>
        <p:spPr>
          <a:xfrm>
            <a:off x="409507" y="570111"/>
            <a:ext cx="11369809" cy="4047778"/>
          </a:xfrm>
        </p:spPr>
        <p:txBody>
          <a:bodyPr/>
          <a:lstStyle/>
          <a:p>
            <a:pPr marL="0" indent="0">
              <a:buNone/>
            </a:pPr>
            <a:r>
              <a:rPr lang="en-US" sz="2000" b="1" dirty="0"/>
              <a:t>License and Citation</a:t>
            </a:r>
          </a:p>
          <a:p>
            <a:pPr>
              <a:spcBef>
                <a:spcPts val="400"/>
              </a:spcBef>
            </a:pPr>
            <a:r>
              <a:rPr lang="en-US" sz="1600" dirty="0"/>
              <a:t>This work is licensed under a </a:t>
            </a:r>
            <a:r>
              <a:rPr lang="en-US" sz="1600" dirty="0">
                <a:hlinkClick r:id="rId2"/>
              </a:rPr>
              <a:t>Creative</a:t>
            </a:r>
            <a:r>
              <a:rPr lang="en-US" sz="1600" dirty="0">
                <a:hlinkClick r:id="rId3"/>
              </a:rPr>
              <a:t> Commons Attribution 4.0 International License</a:t>
            </a:r>
            <a:r>
              <a:rPr lang="en-US" sz="1600" dirty="0"/>
              <a:t> (CC BY 4.0).</a:t>
            </a:r>
          </a:p>
          <a:p>
            <a:pPr>
              <a:spcBef>
                <a:spcPts val="400"/>
              </a:spcBef>
            </a:pPr>
            <a:r>
              <a:rPr lang="en-US" sz="1600" b="1" dirty="0"/>
              <a:t>The requested citation the overall tutorial is: </a:t>
            </a:r>
            <a:r>
              <a:rPr lang="en-US" sz="1600" b="0" i="0" dirty="0">
                <a:solidFill>
                  <a:srgbClr val="111111"/>
                </a:solidFill>
                <a:effectLst/>
                <a:latin typeface="+mn-lt"/>
              </a:rPr>
              <a:t>David E. Bernholdt, Patricia A. Grubel, and David M. Rogers, Better Scientific Software tutorial, in Improving Scientific Software, Boulder, Colorado and online, 2023. DOI: </a:t>
            </a:r>
            <a:r>
              <a:rPr lang="en-US" sz="1600" b="0" i="0" dirty="0">
                <a:solidFill>
                  <a:srgbClr val="111111"/>
                </a:solidFill>
                <a:effectLst/>
                <a:latin typeface="+mn-lt"/>
                <a:hlinkClick r:id="rId4"/>
              </a:rPr>
              <a:t>10.6084/m9.figshare.22179748</a:t>
            </a:r>
            <a:r>
              <a:rPr lang="en-US" sz="1600" b="0" i="0" dirty="0">
                <a:solidFill>
                  <a:srgbClr val="111111"/>
                </a:solidFill>
                <a:effectLst/>
                <a:latin typeface="+mn-lt"/>
              </a:rPr>
              <a:t>.</a:t>
            </a:r>
          </a:p>
          <a:p>
            <a:pPr>
              <a:spcBef>
                <a:spcPts val="400"/>
              </a:spcBef>
            </a:pPr>
            <a:r>
              <a:rPr lang="en-US" sz="1600" dirty="0"/>
              <a:t>Individual modules may be cited as </a:t>
            </a:r>
            <a:r>
              <a:rPr lang="en-US" sz="1600" i="1" dirty="0"/>
              <a:t>Speaker, Module Title</a:t>
            </a:r>
            <a:r>
              <a:rPr lang="en-US" sz="1600" dirty="0"/>
              <a:t>, in </a:t>
            </a:r>
            <a:r>
              <a:rPr lang="en-US" sz="1600" b="0" i="1" dirty="0">
                <a:solidFill>
                  <a:srgbClr val="111111"/>
                </a:solidFill>
                <a:effectLst/>
                <a:latin typeface="+mn-lt"/>
              </a:rPr>
              <a:t>Tutorial Title</a:t>
            </a:r>
            <a:r>
              <a:rPr lang="en-US" sz="1600" dirty="0"/>
              <a:t>, …</a:t>
            </a:r>
          </a:p>
          <a:p>
            <a:pPr marL="0" indent="0">
              <a:spcBef>
                <a:spcPts val="800"/>
              </a:spcBef>
              <a:buNone/>
            </a:pPr>
            <a:r>
              <a:rPr lang="en-US" sz="2000" b="1" dirty="0"/>
              <a:t>Acknowledgements</a:t>
            </a:r>
          </a:p>
          <a:p>
            <a:pPr>
              <a:spcBef>
                <a:spcPts val="400"/>
              </a:spcBef>
            </a:pPr>
            <a:r>
              <a:rPr lang="en-US" sz="1400" dirty="0"/>
              <a:t>This work was supported by the U.S. Department of Energy Office of Science, Office of Advanced Scientific Computing Research (ASCR), and by the Exascale Computing Project (17-SC-20-SC), a collaborative effort of the U.S. Department of Energy Office of Science and the National Nuclear Security Administration</a:t>
            </a:r>
            <a:r>
              <a:rPr lang="en-US" sz="1400" i="1" dirty="0"/>
              <a:t>.</a:t>
            </a:r>
            <a:endParaRPr lang="en-US" sz="1400" dirty="0"/>
          </a:p>
          <a:p>
            <a:pPr>
              <a:spcBef>
                <a:spcPts val="400"/>
              </a:spcBef>
            </a:pPr>
            <a:r>
              <a:rPr lang="en-US" sz="1400" dirty="0"/>
              <a:t>This work was performed in part at the Argonne National Laboratory, which is managed by UChicago Argonne, LLC for the U.S. Department of Energy under Contract No. DE-AC02-06CH11357.</a:t>
            </a:r>
          </a:p>
          <a:p>
            <a:pPr>
              <a:spcBef>
                <a:spcPts val="400"/>
              </a:spcBef>
            </a:pPr>
            <a:r>
              <a:rPr lang="en-US" sz="1400" dirty="0"/>
              <a:t>This work was performed in part at the Lawrence Livermore National Laboratory, which is managed by Lawrence Livermore National Security, LLC for the U.S. Department of Energy under Contract No. DE-AC52-07NA27344.</a:t>
            </a:r>
          </a:p>
          <a:p>
            <a:pPr>
              <a:spcBef>
                <a:spcPts val="400"/>
              </a:spcBef>
            </a:pPr>
            <a:r>
              <a:rPr lang="en-US" sz="1400" dirty="0"/>
              <a:t>This work was performed in part at the Los Alamos National Laboratory, which is managed by Triad National Security, LLC for the U.S. Department of Energy under Contract No.89233218CNA000001</a:t>
            </a:r>
          </a:p>
          <a:p>
            <a:pPr>
              <a:spcBef>
                <a:spcPts val="400"/>
              </a:spcBef>
            </a:pPr>
            <a:r>
              <a:rPr lang="en-US" sz="1400" dirty="0"/>
              <a:t>This work was performed in part at the Oak Ridge National Laboratory, which is managed by UT-Battelle, LLC for the U.S. Department of Energy under Contract No. DE-AC05-00OR22725.</a:t>
            </a:r>
          </a:p>
          <a:p>
            <a:pPr>
              <a:spcBef>
                <a:spcPts val="400"/>
              </a:spcBef>
            </a:pPr>
            <a:r>
              <a:rPr lang="en-US" sz="1400" dirty="0"/>
              <a:t>This work was performed in part at Sandia National Laboratories. Sandia National Laboratories is a multi-mission laboratory managed and operated by National Technology and Engineering Solutions of Sandia, LLC., a wholly owned subsidiary of Honeywell International, Inc., for the U.S. Department of Energy’s National Nuclear Security Administration under contract DE-NA0003525.</a:t>
            </a:r>
          </a:p>
        </p:txBody>
      </p:sp>
      <p:pic>
        <p:nvPicPr>
          <p:cNvPr id="4" name="Picture 2" descr="https://licensebuttons.net/l/by/4.0/88x31.png">
            <a:extLst>
              <a:ext uri="{FF2B5EF4-FFF2-40B4-BE49-F238E27FC236}">
                <a16:creationId xmlns:a16="http://schemas.microsoft.com/office/drawing/2014/main" id="{61840015-22A0-4634-A2DE-AA05F998FD3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30336" y="879673"/>
            <a:ext cx="838200" cy="295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12804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5031832-2156-504F-B8AF-48ABE34B424D}"/>
              </a:ext>
            </a:extLst>
          </p:cNvPr>
          <p:cNvSpPr>
            <a:spLocks noGrp="1"/>
          </p:cNvSpPr>
          <p:nvPr>
            <p:ph idx="1"/>
          </p:nvPr>
        </p:nvSpPr>
        <p:spPr>
          <a:xfrm>
            <a:off x="609443" y="1385204"/>
            <a:ext cx="6470978" cy="4422776"/>
          </a:xfrm>
        </p:spPr>
        <p:txBody>
          <a:bodyPr/>
          <a:lstStyle/>
          <a:p>
            <a:r>
              <a:rPr lang="en-US" sz="2300" dirty="0" err="1"/>
              <a:t>gcov</a:t>
            </a:r>
            <a:r>
              <a:rPr lang="en-US" sz="2300" dirty="0"/>
              <a:t>, go –coverage, etc.</a:t>
            </a:r>
          </a:p>
          <a:p>
            <a:pPr lvl="1"/>
            <a:r>
              <a:rPr lang="en-US" sz="1900" dirty="0"/>
              <a:t>- standard utility with the GNU compiler collection suite (we will use it in the next few slides)</a:t>
            </a:r>
          </a:p>
          <a:p>
            <a:pPr lvl="1"/>
            <a:r>
              <a:rPr lang="en-US" sz="1900" dirty="0"/>
              <a:t>Compile/link with –coverage &amp; turn off optimization</a:t>
            </a:r>
          </a:p>
          <a:p>
            <a:pPr lvl="1"/>
            <a:r>
              <a:rPr lang="en-US" sz="1900" dirty="0"/>
              <a:t>Counts the number of times each statement is executed</a:t>
            </a:r>
          </a:p>
          <a:p>
            <a:pPr lvl="1"/>
            <a:r>
              <a:rPr lang="en-US" sz="1900" dirty="0"/>
              <a:t>Necessary for testing, but not sufficient</a:t>
            </a:r>
          </a:p>
          <a:p>
            <a:r>
              <a:rPr lang="en-US" sz="2200" dirty="0" err="1"/>
              <a:t>gcov</a:t>
            </a:r>
            <a:r>
              <a:rPr lang="en-US" sz="2200" dirty="0"/>
              <a:t> also works for C and Fortran</a:t>
            </a:r>
          </a:p>
          <a:p>
            <a:pPr lvl="1"/>
            <a:r>
              <a:rPr lang="en-US" sz="1900" dirty="0"/>
              <a:t>Other tools exist for other languages</a:t>
            </a:r>
          </a:p>
          <a:p>
            <a:pPr lvl="1"/>
            <a:r>
              <a:rPr lang="en-US" sz="1900" dirty="0" err="1"/>
              <a:t>JCov</a:t>
            </a:r>
            <a:r>
              <a:rPr lang="en-US" sz="1900" dirty="0"/>
              <a:t> for Java</a:t>
            </a:r>
          </a:p>
          <a:p>
            <a:pPr lvl="1"/>
            <a:r>
              <a:rPr lang="en-US" sz="1900" dirty="0" err="1"/>
              <a:t>Coverage.py</a:t>
            </a:r>
            <a:r>
              <a:rPr lang="en-US" sz="1900" dirty="0"/>
              <a:t> for python</a:t>
            </a:r>
          </a:p>
          <a:p>
            <a:pPr lvl="1"/>
            <a:r>
              <a:rPr lang="en-US" sz="1900" dirty="0" err="1"/>
              <a:t>Devel</a:t>
            </a:r>
            <a:r>
              <a:rPr lang="en-US" sz="1900" dirty="0"/>
              <a:t>::Cover for </a:t>
            </a:r>
            <a:r>
              <a:rPr lang="en-US" sz="1900" dirty="0" err="1"/>
              <a:t>perl</a:t>
            </a:r>
            <a:endParaRPr lang="en-US" sz="1900" dirty="0"/>
          </a:p>
          <a:p>
            <a:pPr lvl="1"/>
            <a:r>
              <a:rPr lang="en-US" sz="1900" dirty="0"/>
              <a:t>profile for MATLAB</a:t>
            </a:r>
          </a:p>
          <a:p>
            <a:endParaRPr lang="en-US" sz="2000" dirty="0"/>
          </a:p>
        </p:txBody>
      </p:sp>
      <p:sp>
        <p:nvSpPr>
          <p:cNvPr id="2" name="Title 1">
            <a:extLst>
              <a:ext uri="{FF2B5EF4-FFF2-40B4-BE49-F238E27FC236}">
                <a16:creationId xmlns:a16="http://schemas.microsoft.com/office/drawing/2014/main" id="{75E86857-8815-FB42-AB5A-F79919C28FB0}"/>
              </a:ext>
            </a:extLst>
          </p:cNvPr>
          <p:cNvSpPr>
            <a:spLocks noGrp="1"/>
          </p:cNvSpPr>
          <p:nvPr>
            <p:ph type="title"/>
          </p:nvPr>
        </p:nvSpPr>
        <p:spPr/>
        <p:txBody>
          <a:bodyPr/>
          <a:lstStyle/>
          <a:p>
            <a:r>
              <a:rPr lang="en-US" dirty="0"/>
              <a:t>Many ways to run/view coverage</a:t>
            </a:r>
          </a:p>
        </p:txBody>
      </p:sp>
      <p:sp>
        <p:nvSpPr>
          <p:cNvPr id="7" name="Content Placeholder 2">
            <a:extLst>
              <a:ext uri="{FF2B5EF4-FFF2-40B4-BE49-F238E27FC236}">
                <a16:creationId xmlns:a16="http://schemas.microsoft.com/office/drawing/2014/main" id="{B0AC3198-6740-CB42-9C0C-C51FE1D7A69F}"/>
              </a:ext>
            </a:extLst>
          </p:cNvPr>
          <p:cNvSpPr txBox="1">
            <a:spLocks/>
          </p:cNvSpPr>
          <p:nvPr/>
        </p:nvSpPr>
        <p:spPr bwMode="auto">
          <a:xfrm>
            <a:off x="7103631" y="1413172"/>
            <a:ext cx="4527211" cy="393067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fontScale="92500" lnSpcReduction="10000"/>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baseline="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err="1"/>
              <a:t>Lcov</a:t>
            </a:r>
            <a:r>
              <a:rPr lang="en-US" dirty="0"/>
              <a:t> </a:t>
            </a:r>
          </a:p>
          <a:p>
            <a:pPr lvl="1"/>
            <a:r>
              <a:rPr lang="en-US" dirty="0"/>
              <a:t>a graphical front-end for </a:t>
            </a:r>
            <a:r>
              <a:rPr lang="en-US" dirty="0" err="1"/>
              <a:t>gcov</a:t>
            </a:r>
            <a:endParaRPr lang="en-US" dirty="0"/>
          </a:p>
          <a:p>
            <a:pPr lvl="1"/>
            <a:r>
              <a:rPr lang="en-US" dirty="0"/>
              <a:t>available at </a:t>
            </a:r>
            <a:r>
              <a:rPr lang="en-US" dirty="0">
                <a:hlinkClick r:id="rId3"/>
              </a:rPr>
              <a:t>http://</a:t>
            </a:r>
            <a:r>
              <a:rPr lang="en-US" dirty="0" err="1">
                <a:hlinkClick r:id="rId3"/>
              </a:rPr>
              <a:t>ltp.sourceforge.net</a:t>
            </a:r>
            <a:r>
              <a:rPr lang="en-US" dirty="0">
                <a:hlinkClick r:id="rId3"/>
              </a:rPr>
              <a:t>/coverage/</a:t>
            </a:r>
            <a:r>
              <a:rPr lang="en-US" dirty="0" err="1">
                <a:hlinkClick r:id="rId3"/>
              </a:rPr>
              <a:t>lcov.php</a:t>
            </a:r>
            <a:r>
              <a:rPr lang="en-US" dirty="0">
                <a:hlinkClick r:id="rId3"/>
              </a:rPr>
              <a:t> </a:t>
            </a:r>
            <a:endParaRPr lang="en-US" dirty="0"/>
          </a:p>
          <a:p>
            <a:pPr lvl="1"/>
            <a:r>
              <a:rPr lang="en-US" dirty="0" err="1"/>
              <a:t>Codecov.io</a:t>
            </a:r>
            <a:r>
              <a:rPr lang="en-US" dirty="0"/>
              <a:t> in CI module </a:t>
            </a:r>
          </a:p>
          <a:p>
            <a:r>
              <a:rPr lang="en-US" dirty="0"/>
              <a:t>Hosted servers (e.g., coveralls, </a:t>
            </a:r>
            <a:r>
              <a:rPr lang="en-US" dirty="0" err="1"/>
              <a:t>codecov</a:t>
            </a:r>
            <a:r>
              <a:rPr lang="en-US" dirty="0"/>
              <a:t>)</a:t>
            </a:r>
          </a:p>
          <a:p>
            <a:r>
              <a:rPr lang="en-US" dirty="0"/>
              <a:t>graphical visualization of results</a:t>
            </a:r>
          </a:p>
          <a:p>
            <a:r>
              <a:rPr lang="en-US" dirty="0"/>
              <a:t>push results to server through continuous integration server</a:t>
            </a:r>
          </a:p>
          <a:p>
            <a:endParaRPr lang="en-US" dirty="0"/>
          </a:p>
          <a:p>
            <a:endParaRPr lang="en-US" dirty="0"/>
          </a:p>
          <a:p>
            <a:endParaRPr lang="en-US" dirty="0"/>
          </a:p>
        </p:txBody>
      </p:sp>
    </p:spTree>
    <p:extLst>
      <p:ext uri="{BB962C8B-B14F-4D97-AF65-F5344CB8AC3E}">
        <p14:creationId xmlns:p14="http://schemas.microsoft.com/office/powerpoint/2010/main" val="9608311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76EEB-43E1-F64D-85B5-5CC6AD754298}"/>
              </a:ext>
            </a:extLst>
          </p:cNvPr>
          <p:cNvSpPr>
            <a:spLocks noGrp="1"/>
          </p:cNvSpPr>
          <p:nvPr>
            <p:ph type="title"/>
          </p:nvPr>
        </p:nvSpPr>
        <p:spPr/>
        <p:txBody>
          <a:bodyPr/>
          <a:lstStyle/>
          <a:p>
            <a:r>
              <a:rPr lang="en-US" dirty="0"/>
              <a:t>Going Further</a:t>
            </a:r>
          </a:p>
        </p:txBody>
      </p:sp>
      <p:sp>
        <p:nvSpPr>
          <p:cNvPr id="3" name="Content Placeholder 2">
            <a:extLst>
              <a:ext uri="{FF2B5EF4-FFF2-40B4-BE49-F238E27FC236}">
                <a16:creationId xmlns:a16="http://schemas.microsoft.com/office/drawing/2014/main" id="{41764CD8-1A86-7F41-BF28-CD89A699A75F}"/>
              </a:ext>
            </a:extLst>
          </p:cNvPr>
          <p:cNvSpPr>
            <a:spLocks noGrp="1"/>
          </p:cNvSpPr>
          <p:nvPr>
            <p:ph idx="1"/>
          </p:nvPr>
        </p:nvSpPr>
        <p:spPr/>
        <p:txBody>
          <a:bodyPr/>
          <a:lstStyle/>
          <a:p>
            <a:r>
              <a:rPr lang="en-US" sz="2800" dirty="0"/>
              <a:t>C, C++, Fortran</a:t>
            </a:r>
          </a:p>
          <a:p>
            <a:pPr lvl="1"/>
            <a:r>
              <a:rPr lang="en-US" sz="2400" dirty="0"/>
              <a:t>Running and Reporting Tests: </a:t>
            </a:r>
            <a:r>
              <a:rPr lang="en-US" sz="2400" dirty="0" err="1"/>
              <a:t>ctest</a:t>
            </a:r>
            <a:r>
              <a:rPr lang="en-US" sz="2400" dirty="0"/>
              <a:t> / </a:t>
            </a:r>
            <a:r>
              <a:rPr lang="en-US" sz="2400" dirty="0" err="1"/>
              <a:t>cdash</a:t>
            </a:r>
            <a:endParaRPr lang="en-US" sz="2400" dirty="0"/>
          </a:p>
          <a:p>
            <a:pPr lvl="1"/>
            <a:r>
              <a:rPr lang="en-US" sz="2400" dirty="0"/>
              <a:t>Code Coverage: </a:t>
            </a:r>
            <a:r>
              <a:rPr lang="en-US" sz="2400" dirty="0" err="1"/>
              <a:t>gcov</a:t>
            </a:r>
            <a:r>
              <a:rPr lang="en-US" sz="2400" dirty="0"/>
              <a:t> / </a:t>
            </a:r>
            <a:r>
              <a:rPr lang="en-US" sz="2400" dirty="0" err="1"/>
              <a:t>lcov</a:t>
            </a:r>
            <a:r>
              <a:rPr lang="en-US" sz="2400" dirty="0"/>
              <a:t>/ hosted </a:t>
            </a:r>
            <a:r>
              <a:rPr lang="en-US" sz="2400" dirty="0" err="1"/>
              <a:t>codecov.io</a:t>
            </a:r>
            <a:r>
              <a:rPr lang="en-US" sz="2400" dirty="0"/>
              <a:t>/coveralls (C, C++, Fortran, ...)</a:t>
            </a:r>
          </a:p>
          <a:p>
            <a:pPr lvl="1"/>
            <a:r>
              <a:rPr lang="en-US" sz="2400" dirty="0"/>
              <a:t>Static Analysis: clang-tidy (only C, C++)</a:t>
            </a:r>
          </a:p>
          <a:p>
            <a:pPr lvl="1"/>
            <a:r>
              <a:rPr lang="en-US" sz="2400" dirty="0"/>
              <a:t>LLVM </a:t>
            </a:r>
            <a:r>
              <a:rPr lang="en-US" sz="2400" dirty="0" err="1"/>
              <a:t>UndefinedBehaviorSanitizer</a:t>
            </a:r>
            <a:r>
              <a:rPr lang="en-US" sz="2400" dirty="0"/>
              <a:t>, profile-guided optimizations, and more</a:t>
            </a:r>
          </a:p>
          <a:p>
            <a:r>
              <a:rPr lang="en-US" sz="2800" dirty="0"/>
              <a:t>Python</a:t>
            </a:r>
          </a:p>
          <a:p>
            <a:pPr lvl="1"/>
            <a:r>
              <a:rPr lang="en-US" sz="2400" dirty="0"/>
              <a:t>Running and Reporting Tests: </a:t>
            </a:r>
            <a:r>
              <a:rPr lang="en-US" sz="2400" dirty="0" err="1"/>
              <a:t>pytest</a:t>
            </a:r>
            <a:r>
              <a:rPr lang="en-US" sz="2400" dirty="0"/>
              <a:t> / </a:t>
            </a:r>
            <a:r>
              <a:rPr lang="en-US" sz="2400" dirty="0" err="1"/>
              <a:t>unittest</a:t>
            </a:r>
            <a:r>
              <a:rPr lang="en-US" sz="2400" dirty="0"/>
              <a:t> / nose</a:t>
            </a:r>
          </a:p>
          <a:p>
            <a:pPr lvl="1"/>
            <a:r>
              <a:rPr lang="en-US" sz="2400" dirty="0"/>
              <a:t>Code Coverage: </a:t>
            </a:r>
            <a:r>
              <a:rPr lang="en-US" sz="2400" dirty="0" err="1"/>
              <a:t>pytest-cov</a:t>
            </a:r>
            <a:endParaRPr lang="en-US" sz="2400" dirty="0"/>
          </a:p>
          <a:p>
            <a:pPr lvl="1"/>
            <a:r>
              <a:rPr lang="en-US" sz="2400" dirty="0"/>
              <a:t>Static Source Code Analysis: </a:t>
            </a:r>
            <a:r>
              <a:rPr lang="en-US" sz="2400" dirty="0" err="1"/>
              <a:t>mypy</a:t>
            </a:r>
            <a:r>
              <a:rPr lang="en-US" sz="2400" dirty="0"/>
              <a:t>, </a:t>
            </a:r>
            <a:r>
              <a:rPr lang="en-US" sz="2400" dirty="0" err="1"/>
              <a:t>pylint</a:t>
            </a:r>
            <a:r>
              <a:rPr lang="en-US" sz="2400" dirty="0"/>
              <a:t> / flake8</a:t>
            </a:r>
            <a:endParaRPr lang="en-US" dirty="0"/>
          </a:p>
          <a:p>
            <a:pPr lvl="1"/>
            <a:endParaRPr lang="en-US" dirty="0"/>
          </a:p>
        </p:txBody>
      </p:sp>
    </p:spTree>
    <p:extLst>
      <p:ext uri="{BB962C8B-B14F-4D97-AF65-F5344CB8AC3E}">
        <p14:creationId xmlns:p14="http://schemas.microsoft.com/office/powerpoint/2010/main" val="22309849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Building Test-suite</a:t>
            </a:r>
          </a:p>
        </p:txBody>
      </p:sp>
      <p:sp>
        <p:nvSpPr>
          <p:cNvPr id="5" name="Content Placeholder 4"/>
          <p:cNvSpPr>
            <a:spLocks noGrp="1"/>
          </p:cNvSpPr>
          <p:nvPr>
            <p:ph sz="quarter" idx="1"/>
          </p:nvPr>
        </p:nvSpPr>
        <p:spPr>
          <a:xfrm>
            <a:off x="171849" y="1629057"/>
            <a:ext cx="3122507" cy="4307152"/>
          </a:xfrm>
        </p:spPr>
        <p:txBody>
          <a:bodyPr>
            <a:normAutofit/>
          </a:bodyPr>
          <a:lstStyle/>
          <a:p>
            <a:r>
              <a:rPr lang="en-US" dirty="0"/>
              <a:t>Code coverage tools necessary but not sufficient </a:t>
            </a:r>
          </a:p>
          <a:p>
            <a:r>
              <a:rPr lang="en-US" dirty="0"/>
              <a:t>Do not give any information about interoperability</a:t>
            </a:r>
          </a:p>
          <a:p>
            <a:pPr lvl="1"/>
            <a:endParaRPr lang="en-US" dirty="0"/>
          </a:p>
          <a:p>
            <a:pPr lvl="1"/>
            <a:endParaRPr lang="en-US" dirty="0"/>
          </a:p>
        </p:txBody>
      </p:sp>
      <p:sp>
        <p:nvSpPr>
          <p:cNvPr id="4" name="Content Placeholder 4">
            <a:extLst>
              <a:ext uri="{FF2B5EF4-FFF2-40B4-BE49-F238E27FC236}">
                <a16:creationId xmlns:a16="http://schemas.microsoft.com/office/drawing/2014/main" id="{F8547341-31C4-FF4E-B34F-A69A93819094}"/>
              </a:ext>
            </a:extLst>
          </p:cNvPr>
          <p:cNvSpPr txBox="1">
            <a:spLocks/>
          </p:cNvSpPr>
          <p:nvPr/>
        </p:nvSpPr>
        <p:spPr bwMode="auto">
          <a:xfrm>
            <a:off x="3578749" y="3611769"/>
            <a:ext cx="7980149" cy="25243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fontScale="92500" lnSpcReduction="10000"/>
          </a:bodyPr>
          <a:lstStyle>
            <a:lvl1pPr marL="230188" indent="-230188" algn="l" rtl="0" eaLnBrk="1" fontAlgn="base" hangingPunct="1">
              <a:lnSpc>
                <a:spcPct val="90000"/>
              </a:lnSpc>
              <a:spcBef>
                <a:spcPts val="1400"/>
              </a:spcBef>
              <a:spcAft>
                <a:spcPct val="0"/>
              </a:spcAft>
              <a:buClr>
                <a:schemeClr val="tx1"/>
              </a:buClr>
              <a:buFont typeface="Arial" charset="0"/>
              <a:buChar char="•"/>
              <a:defRPr sz="2800" kern="1200">
                <a:solidFill>
                  <a:schemeClr val="tx1"/>
                </a:solidFill>
                <a:latin typeface="Arial" panose="020B0604020202020204" pitchFamily="34" charset="0"/>
                <a:ea typeface="+mn-ea"/>
                <a:cs typeface="Arial" panose="020B0604020202020204" pitchFamily="34" charset="0"/>
              </a:defRPr>
            </a:lvl1pPr>
            <a:lvl2pPr marL="625475" indent="-279400" algn="l" rtl="0" eaLnBrk="1" fontAlgn="base" hangingPunct="1">
              <a:lnSpc>
                <a:spcPct val="90000"/>
              </a:lnSpc>
              <a:spcBef>
                <a:spcPts val="800"/>
              </a:spcBef>
              <a:spcAft>
                <a:spcPct val="0"/>
              </a:spcAft>
              <a:buClr>
                <a:schemeClr val="tx1"/>
              </a:buClr>
              <a:buFont typeface="Arial" charset="0"/>
              <a:buChar char="–"/>
              <a:defRPr sz="2400" kern="1200">
                <a:solidFill>
                  <a:schemeClr val="tx1"/>
                </a:solidFill>
                <a:latin typeface="Arial" panose="020B0604020202020204" pitchFamily="34" charset="0"/>
                <a:ea typeface="+mn-ea"/>
                <a:cs typeface="Arial" panose="020B0604020202020204" pitchFamily="34" charset="0"/>
              </a:defRPr>
            </a:lvl2pPr>
            <a:lvl3pPr marL="914400" indent="-230188"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Arial" panose="020B0604020202020204" pitchFamily="34" charset="0"/>
                <a:ea typeface="+mn-ea"/>
                <a:cs typeface="Arial" panose="020B0604020202020204" pitchFamily="34" charset="0"/>
              </a:defRPr>
            </a:lvl3pPr>
            <a:lvl4pPr marL="1144588" indent="-17303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Arial" panose="020B0604020202020204" pitchFamily="34" charset="0"/>
                <a:ea typeface="+mn-ea"/>
                <a:cs typeface="Arial" panose="020B0604020202020204" pitchFamily="34" charset="0"/>
              </a:defRPr>
            </a:lvl4pPr>
            <a:lvl5pPr marL="1482725" indent="-222250" algn="l" rtl="0" eaLnBrk="1" fontAlgn="base" hangingPunct="1">
              <a:lnSpc>
                <a:spcPct val="90000"/>
              </a:lnSpc>
              <a:spcBef>
                <a:spcPts val="600"/>
              </a:spcBef>
              <a:spcAft>
                <a:spcPct val="0"/>
              </a:spcAft>
              <a:buClr>
                <a:schemeClr val="tx1"/>
              </a:buClr>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Map your tests and examples – what do they do?</a:t>
            </a:r>
          </a:p>
          <a:p>
            <a:r>
              <a:rPr lang="en-US" dirty="0"/>
              <a:t>Follow the order</a:t>
            </a:r>
          </a:p>
          <a:p>
            <a:pPr lvl="1"/>
            <a:r>
              <a:rPr lang="en-US" dirty="0"/>
              <a:t>All unit tests – including full module tests (e.g., CL)</a:t>
            </a:r>
          </a:p>
          <a:p>
            <a:pPr lvl="1"/>
            <a:r>
              <a:rPr lang="en-US" dirty="0"/>
              <a:t>Tests sensitive to perturbations (e.g., SV)</a:t>
            </a:r>
          </a:p>
          <a:p>
            <a:pPr lvl="1"/>
            <a:r>
              <a:rPr lang="en-US" dirty="0"/>
              <a:t>Most stringent tests for solvers (e.g., WD, PT)</a:t>
            </a:r>
          </a:p>
          <a:p>
            <a:pPr lvl="1"/>
            <a:r>
              <a:rPr lang="en-US" dirty="0"/>
              <a:t>Least complex test to cover remaining spots (</a:t>
            </a:r>
            <a:r>
              <a:rPr lang="en-US" b="1" dirty="0"/>
              <a:t>Aha!</a:t>
            </a:r>
            <a:r>
              <a:rPr lang="en-US" dirty="0"/>
              <a:t>)</a:t>
            </a:r>
          </a:p>
          <a:p>
            <a:pPr lvl="1"/>
            <a:endParaRPr lang="en-US" dirty="0"/>
          </a:p>
          <a:p>
            <a:pPr lvl="1"/>
            <a:endParaRPr lang="en-US" dirty="0"/>
          </a:p>
        </p:txBody>
      </p:sp>
      <p:sp>
        <p:nvSpPr>
          <p:cNvPr id="7" name="TextBox 6">
            <a:extLst>
              <a:ext uri="{FF2B5EF4-FFF2-40B4-BE49-F238E27FC236}">
                <a16:creationId xmlns:a16="http://schemas.microsoft.com/office/drawing/2014/main" id="{C05D6D9B-B234-CA42-8E31-AB9E2FA9AFFD}"/>
              </a:ext>
            </a:extLst>
          </p:cNvPr>
          <p:cNvSpPr txBox="1"/>
          <p:nvPr/>
        </p:nvSpPr>
        <p:spPr>
          <a:xfrm>
            <a:off x="1243584" y="977834"/>
            <a:ext cx="240130" cy="433965"/>
          </a:xfrm>
          <a:prstGeom prst="rect">
            <a:avLst/>
          </a:prstGeom>
          <a:noFill/>
        </p:spPr>
        <p:txBody>
          <a:bodyPr wrap="none" lIns="118872" tIns="91440" rIns="118872" bIns="91440" rtlCol="0" anchor="ctr" anchorCtr="0">
            <a:spAutoFit/>
          </a:bodyPr>
          <a:lstStyle/>
          <a:p>
            <a:pPr algn="l">
              <a:lnSpc>
                <a:spcPct val="90000"/>
              </a:lnSpc>
            </a:pPr>
            <a:endParaRPr lang="en-US" dirty="0"/>
          </a:p>
        </p:txBody>
      </p:sp>
      <p:sp>
        <p:nvSpPr>
          <p:cNvPr id="9" name="Content Placeholder 4">
            <a:extLst>
              <a:ext uri="{FF2B5EF4-FFF2-40B4-BE49-F238E27FC236}">
                <a16:creationId xmlns:a16="http://schemas.microsoft.com/office/drawing/2014/main" id="{1D91C6BC-7331-5346-A679-349DF35F6641}"/>
              </a:ext>
            </a:extLst>
          </p:cNvPr>
          <p:cNvSpPr txBox="1">
            <a:spLocks/>
          </p:cNvSpPr>
          <p:nvPr/>
        </p:nvSpPr>
        <p:spPr bwMode="auto">
          <a:xfrm>
            <a:off x="450592" y="977834"/>
            <a:ext cx="11287641" cy="1171937"/>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Arial" panose="020B0604020202020204" pitchFamily="34" charset="0"/>
                <a:ea typeface="+mn-ea"/>
                <a:cs typeface="Arial" panose="020B0604020202020204" pitchFamily="34" charset="0"/>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Arial" panose="020B0604020202020204" pitchFamily="34" charset="0"/>
                <a:ea typeface="+mn-ea"/>
                <a:cs typeface="Arial" panose="020B0604020202020204" pitchFamily="34" charset="0"/>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Arial" panose="020B0604020202020204" pitchFamily="34" charset="0"/>
                <a:ea typeface="+mn-ea"/>
                <a:cs typeface="Arial" panose="020B0604020202020204" pitchFamily="34" charset="0"/>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Arial" panose="020B0604020202020204" pitchFamily="34" charset="0"/>
                <a:ea typeface="+mn-ea"/>
                <a:cs typeface="Arial" panose="020B0604020202020204" pitchFamily="34" charset="0"/>
              </a:defRPr>
            </a:lvl4pPr>
            <a:lvl5pPr marL="1482725" indent="-222250" algn="l" rtl="0" eaLnBrk="1" fontAlgn="base" hangingPunct="1">
              <a:lnSpc>
                <a:spcPct val="90000"/>
              </a:lnSpc>
              <a:spcBef>
                <a:spcPts val="600"/>
              </a:spcBef>
              <a:spcAft>
                <a:spcPct val="0"/>
              </a:spcAft>
              <a:buClr>
                <a:schemeClr val="tx1"/>
              </a:buClr>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b="1" dirty="0"/>
              <a:t>First line of defense – code coverage tools  </a:t>
            </a:r>
          </a:p>
          <a:p>
            <a:pPr marL="346075" lvl="1" indent="0">
              <a:buNone/>
            </a:pPr>
            <a:endParaRPr lang="en-US" b="1" dirty="0"/>
          </a:p>
          <a:p>
            <a:pPr lvl="1"/>
            <a:endParaRPr lang="en-US" dirty="0"/>
          </a:p>
        </p:txBody>
      </p:sp>
      <p:grpSp>
        <p:nvGrpSpPr>
          <p:cNvPr id="10" name="Group 9">
            <a:extLst>
              <a:ext uri="{FF2B5EF4-FFF2-40B4-BE49-F238E27FC236}">
                <a16:creationId xmlns:a16="http://schemas.microsoft.com/office/drawing/2014/main" id="{71D4329D-3DF2-D84E-AB29-ACD0D4BCEFB0}"/>
              </a:ext>
            </a:extLst>
          </p:cNvPr>
          <p:cNvGrpSpPr/>
          <p:nvPr/>
        </p:nvGrpSpPr>
        <p:grpSpPr>
          <a:xfrm>
            <a:off x="3294356" y="1412064"/>
            <a:ext cx="8690163" cy="2254933"/>
            <a:chOff x="0" y="1600200"/>
            <a:chExt cx="8692427" cy="2255520"/>
          </a:xfrm>
        </p:grpSpPr>
        <p:grpSp>
          <p:nvGrpSpPr>
            <p:cNvPr id="11" name="Group 10">
              <a:extLst>
                <a:ext uri="{FF2B5EF4-FFF2-40B4-BE49-F238E27FC236}">
                  <a16:creationId xmlns:a16="http://schemas.microsoft.com/office/drawing/2014/main" id="{CC21C9AB-2567-BD4B-ACAB-600C244E625A}"/>
                </a:ext>
              </a:extLst>
            </p:cNvPr>
            <p:cNvGrpSpPr/>
            <p:nvPr/>
          </p:nvGrpSpPr>
          <p:grpSpPr>
            <a:xfrm>
              <a:off x="228600" y="1892808"/>
              <a:ext cx="8093964" cy="1706880"/>
              <a:chOff x="228600" y="1892808"/>
              <a:chExt cx="8093964" cy="1706880"/>
            </a:xfrm>
          </p:grpSpPr>
          <p:sp>
            <p:nvSpPr>
              <p:cNvPr id="13" name="Rectangle 12">
                <a:extLst>
                  <a:ext uri="{FF2B5EF4-FFF2-40B4-BE49-F238E27FC236}">
                    <a16:creationId xmlns:a16="http://schemas.microsoft.com/office/drawing/2014/main" id="{CEC722A6-5656-9D44-B705-4199FF95069F}"/>
                  </a:ext>
                </a:extLst>
              </p:cNvPr>
              <p:cNvSpPr/>
              <p:nvPr/>
            </p:nvSpPr>
            <p:spPr>
              <a:xfrm>
                <a:off x="228600" y="1892808"/>
                <a:ext cx="8093964" cy="1706880"/>
              </a:xfrm>
              <a:prstGeom prst="rect">
                <a:avLst/>
              </a:prstGeom>
              <a:solidFill>
                <a:schemeClr val="accent5">
                  <a:lumMod val="40000"/>
                  <a:lumOff val="6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999" dirty="0"/>
              </a:p>
            </p:txBody>
          </p:sp>
          <p:cxnSp>
            <p:nvCxnSpPr>
              <p:cNvPr id="14" name="Straight Connector 13">
                <a:extLst>
                  <a:ext uri="{FF2B5EF4-FFF2-40B4-BE49-F238E27FC236}">
                    <a16:creationId xmlns:a16="http://schemas.microsoft.com/office/drawing/2014/main" id="{B3D04860-1C56-D440-93D3-B9E5B8E0E0DA}"/>
                  </a:ext>
                </a:extLst>
              </p:cNvPr>
              <p:cNvCxnSpPr/>
              <p:nvPr/>
            </p:nvCxnSpPr>
            <p:spPr>
              <a:xfrm>
                <a:off x="228600" y="2286000"/>
                <a:ext cx="80772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36DCCFA4-FB00-3040-A14D-A9C481E644C6}"/>
                  </a:ext>
                </a:extLst>
              </p:cNvPr>
              <p:cNvCxnSpPr/>
              <p:nvPr/>
            </p:nvCxnSpPr>
            <p:spPr>
              <a:xfrm>
                <a:off x="228600" y="2590800"/>
                <a:ext cx="80772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66EB15F2-3B88-AC4F-BCE9-511D1017C946}"/>
                  </a:ext>
                </a:extLst>
              </p:cNvPr>
              <p:cNvCxnSpPr/>
              <p:nvPr/>
            </p:nvCxnSpPr>
            <p:spPr>
              <a:xfrm>
                <a:off x="228600" y="2895600"/>
                <a:ext cx="80772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076F48E8-709F-D74E-9378-428FCF24E3DB}"/>
                  </a:ext>
                </a:extLst>
              </p:cNvPr>
              <p:cNvCxnSpPr/>
              <p:nvPr/>
            </p:nvCxnSpPr>
            <p:spPr>
              <a:xfrm>
                <a:off x="228600" y="3200400"/>
                <a:ext cx="80772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23BCA3B3-625F-2947-8526-BD834454454C}"/>
                  </a:ext>
                </a:extLst>
              </p:cNvPr>
              <p:cNvCxnSpPr/>
              <p:nvPr/>
            </p:nvCxnSpPr>
            <p:spPr>
              <a:xfrm>
                <a:off x="1447800" y="1905000"/>
                <a:ext cx="0" cy="169164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70096176-04DA-424F-B625-7C07455E7B0C}"/>
                  </a:ext>
                </a:extLst>
              </p:cNvPr>
              <p:cNvCxnSpPr/>
              <p:nvPr/>
            </p:nvCxnSpPr>
            <p:spPr>
              <a:xfrm>
                <a:off x="2667000" y="1905000"/>
                <a:ext cx="0" cy="169164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D147C377-0E3E-D24B-9FB6-C6D7184BD8AB}"/>
                  </a:ext>
                </a:extLst>
              </p:cNvPr>
              <p:cNvCxnSpPr/>
              <p:nvPr/>
            </p:nvCxnSpPr>
            <p:spPr>
              <a:xfrm>
                <a:off x="4038600" y="1905000"/>
                <a:ext cx="0" cy="169164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9DF331EF-21BB-404C-AE0F-34AF9B7E56DA}"/>
                  </a:ext>
                </a:extLst>
              </p:cNvPr>
              <p:cNvCxnSpPr/>
              <p:nvPr/>
            </p:nvCxnSpPr>
            <p:spPr>
              <a:xfrm>
                <a:off x="5486400" y="1905000"/>
                <a:ext cx="0" cy="169164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07648848-C694-ED4E-8277-A1A007340ABA}"/>
                  </a:ext>
                </a:extLst>
              </p:cNvPr>
              <p:cNvCxnSpPr/>
              <p:nvPr/>
            </p:nvCxnSpPr>
            <p:spPr>
              <a:xfrm>
                <a:off x="6781800" y="1905000"/>
                <a:ext cx="0" cy="169164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pic>
          <p:nvPicPr>
            <p:cNvPr id="12" name="Picture 11" descr="testTable.pdf">
              <a:extLst>
                <a:ext uri="{FF2B5EF4-FFF2-40B4-BE49-F238E27FC236}">
                  <a16:creationId xmlns:a16="http://schemas.microsoft.com/office/drawing/2014/main" id="{69AE9584-6B99-9F40-A744-1F1EE0D6770F}"/>
                </a:ext>
              </a:extLst>
            </p:cNvPr>
            <p:cNvPicPr>
              <a:picLocks noChangeAspect="1"/>
            </p:cNvPicPr>
            <p:nvPr/>
          </p:nvPicPr>
          <p:blipFill rotWithShape="1">
            <a:blip r:embed="rId3">
              <a:extLst>
                <a:ext uri="{28A0092B-C50C-407E-A947-70E740481C1C}">
                  <a14:useLocalDpi xmlns:a14="http://schemas.microsoft.com/office/drawing/2010/main" val="0"/>
                </a:ext>
              </a:extLst>
            </a:blip>
            <a:srcRect l="5103" t="9337" r="43275" b="73331"/>
            <a:stretch/>
          </p:blipFill>
          <p:spPr>
            <a:xfrm>
              <a:off x="0" y="1600200"/>
              <a:ext cx="8692427" cy="2255520"/>
            </a:xfrm>
            <a:prstGeom prst="rect">
              <a:avLst/>
            </a:prstGeom>
          </p:spPr>
        </p:pic>
      </p:grpSp>
    </p:spTree>
    <p:extLst>
      <p:ext uri="{BB962C8B-B14F-4D97-AF65-F5344CB8AC3E}">
        <p14:creationId xmlns:p14="http://schemas.microsoft.com/office/powerpoint/2010/main" val="9358259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E5AE6-BAC5-4D3D-B274-228B336C1693}"/>
              </a:ext>
            </a:extLst>
          </p:cNvPr>
          <p:cNvSpPr>
            <a:spLocks noGrp="1"/>
          </p:cNvSpPr>
          <p:nvPr>
            <p:ph type="title"/>
          </p:nvPr>
        </p:nvSpPr>
        <p:spPr/>
        <p:txBody>
          <a:bodyPr/>
          <a:lstStyle/>
          <a:p>
            <a:r>
              <a:rPr lang="en-US" dirty="0"/>
              <a:t>Summary: Rules of Thumb</a:t>
            </a:r>
            <a:endParaRPr lang="en-US" u="sng" dirty="0"/>
          </a:p>
        </p:txBody>
      </p:sp>
      <p:sp>
        <p:nvSpPr>
          <p:cNvPr id="3" name="Content Placeholder 2">
            <a:extLst>
              <a:ext uri="{FF2B5EF4-FFF2-40B4-BE49-F238E27FC236}">
                <a16:creationId xmlns:a16="http://schemas.microsoft.com/office/drawing/2014/main" id="{7E3F8F1F-5081-4F6E-81DA-DC14088609D1}"/>
              </a:ext>
            </a:extLst>
          </p:cNvPr>
          <p:cNvSpPr>
            <a:spLocks noGrp="1"/>
          </p:cNvSpPr>
          <p:nvPr>
            <p:ph sz="half" idx="2"/>
          </p:nvPr>
        </p:nvSpPr>
        <p:spPr>
          <a:xfrm>
            <a:off x="605643" y="1092530"/>
            <a:ext cx="10735292" cy="5628904"/>
          </a:xfrm>
          <a:ln>
            <a:noFill/>
          </a:ln>
        </p:spPr>
        <p:txBody>
          <a:bodyPr>
            <a:normAutofit lnSpcReduction="10000"/>
          </a:bodyPr>
          <a:lstStyle/>
          <a:p>
            <a:r>
              <a:rPr lang="en-US" dirty="0"/>
              <a:t>Test your tests!</a:t>
            </a:r>
          </a:p>
          <a:p>
            <a:pPr lvl="1">
              <a:spcBef>
                <a:spcPts val="200"/>
              </a:spcBef>
            </a:pPr>
            <a:r>
              <a:rPr lang="en-US" dirty="0"/>
              <a:t>Make sure tests fail when they’re supposed to!</a:t>
            </a:r>
            <a:endParaRPr lang="en-US" sz="2000" b="1" dirty="0">
              <a:solidFill>
                <a:schemeClr val="tx2"/>
              </a:solidFill>
            </a:endParaRPr>
          </a:p>
          <a:p>
            <a:r>
              <a:rPr lang="en-US" sz="2000" dirty="0"/>
              <a:t>Add “regression tests”</a:t>
            </a:r>
          </a:p>
          <a:p>
            <a:pPr lvl="1">
              <a:spcBef>
                <a:spcPts val="200"/>
              </a:spcBef>
            </a:pPr>
            <a:r>
              <a:rPr lang="en-US" sz="1800" dirty="0"/>
              <a:t>Ensure that old bugs aren’t reappearing</a:t>
            </a:r>
            <a:endParaRPr lang="en-US" dirty="0"/>
          </a:p>
          <a:p>
            <a:r>
              <a:rPr lang="en-US" dirty="0"/>
              <a:t>Test regularly</a:t>
            </a:r>
          </a:p>
          <a:p>
            <a:pPr lvl="1"/>
            <a:r>
              <a:rPr lang="en-US" dirty="0"/>
              <a:t>Critical when teams are adding code regularly</a:t>
            </a:r>
          </a:p>
          <a:p>
            <a:pPr lvl="1">
              <a:spcBef>
                <a:spcPts val="200"/>
              </a:spcBef>
            </a:pPr>
            <a:r>
              <a:rPr lang="en-US" dirty="0"/>
              <a:t>To identify and document where changes to the underlying platform change code behavior/results</a:t>
            </a:r>
          </a:p>
          <a:p>
            <a:pPr marL="346075" lvl="1" indent="0">
              <a:spcBef>
                <a:spcPts val="200"/>
              </a:spcBef>
              <a:buNone/>
            </a:pPr>
            <a:endParaRPr lang="en-US" dirty="0"/>
          </a:p>
          <a:p>
            <a:pPr>
              <a:spcBef>
                <a:spcPts val="200"/>
              </a:spcBef>
            </a:pPr>
            <a:r>
              <a:rPr lang="en-US" dirty="0"/>
              <a:t>Automate regular testing</a:t>
            </a:r>
          </a:p>
          <a:p>
            <a:pPr lvl="1">
              <a:spcBef>
                <a:spcPts val="200"/>
              </a:spcBef>
            </a:pPr>
            <a:r>
              <a:rPr lang="en-US" dirty="0"/>
              <a:t>Inculcate the discipline of monitoring the outcome of regular testing</a:t>
            </a:r>
          </a:p>
          <a:p>
            <a:r>
              <a:rPr lang="en-US" dirty="0"/>
              <a:t>Test your assumptions</a:t>
            </a:r>
          </a:p>
          <a:p>
            <a:pPr lvl="1"/>
            <a:r>
              <a:rPr lang="en-US" dirty="0"/>
              <a:t>Exercise third-party dependencies, prove they work for your case</a:t>
            </a:r>
          </a:p>
          <a:p>
            <a:pPr lvl="1"/>
            <a:r>
              <a:rPr lang="en-US" dirty="0"/>
              <a:t>Add tests when joining a new code</a:t>
            </a:r>
          </a:p>
          <a:p>
            <a:pPr lvl="1"/>
            <a:r>
              <a:rPr lang="en-US" dirty="0"/>
              <a:t>Stash tests used to diagnose issues</a:t>
            </a:r>
          </a:p>
          <a:p>
            <a:pPr lvl="1">
              <a:spcBef>
                <a:spcPts val="200"/>
              </a:spcBef>
            </a:pPr>
            <a:endParaRPr lang="en-US" dirty="0"/>
          </a:p>
          <a:p>
            <a:pPr>
              <a:spcBef>
                <a:spcPts val="200"/>
              </a:spcBef>
            </a:pPr>
            <a:r>
              <a:rPr lang="en-US" dirty="0"/>
              <a:t>Physics/math-based strategies</a:t>
            </a:r>
          </a:p>
          <a:p>
            <a:pPr lvl="1">
              <a:spcBef>
                <a:spcPts val="200"/>
              </a:spcBef>
            </a:pPr>
            <a:r>
              <a:rPr lang="en-US" dirty="0"/>
              <a:t>Conserved quantities, symmetries, synthetic operators</a:t>
            </a:r>
          </a:p>
          <a:p>
            <a:pPr lvl="1">
              <a:spcBef>
                <a:spcPts val="200"/>
              </a:spcBef>
            </a:pPr>
            <a:r>
              <a:rPr lang="en-US" dirty="0"/>
              <a:t>Use "specs" to eliminate dependence on bitwise reproducibility</a:t>
            </a:r>
            <a:endParaRPr lang="en-US" sz="800" dirty="0"/>
          </a:p>
        </p:txBody>
      </p:sp>
    </p:spTree>
    <p:extLst>
      <p:ext uri="{BB962C8B-B14F-4D97-AF65-F5344CB8AC3E}">
        <p14:creationId xmlns:p14="http://schemas.microsoft.com/office/powerpoint/2010/main" val="21832744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6D311C8-70A2-E46D-F8C2-C304AF9501F6}"/>
              </a:ext>
            </a:extLst>
          </p:cNvPr>
          <p:cNvSpPr>
            <a:spLocks noGrp="1"/>
          </p:cNvSpPr>
          <p:nvPr>
            <p:ph idx="1"/>
          </p:nvPr>
        </p:nvSpPr>
        <p:spPr>
          <a:xfrm>
            <a:off x="363096" y="1823085"/>
            <a:ext cx="11369809" cy="4491990"/>
          </a:xfrm>
        </p:spPr>
        <p:txBody>
          <a:bodyPr/>
          <a:lstStyle/>
          <a:p>
            <a:r>
              <a:rPr lang="en-US" dirty="0"/>
              <a:t>A testing strategy is essential for producing reliable trustworthy software</a:t>
            </a:r>
          </a:p>
          <a:p>
            <a:pPr lvl="1"/>
            <a:r>
              <a:rPr lang="en-US" dirty="0"/>
              <a:t>Invest the time needed to thoroughly test your software at all levels</a:t>
            </a:r>
          </a:p>
          <a:p>
            <a:pPr lvl="1"/>
            <a:r>
              <a:rPr lang="en-US" dirty="0"/>
              <a:t>Use automation whenever possible</a:t>
            </a:r>
          </a:p>
          <a:p>
            <a:r>
              <a:rPr lang="en-US" dirty="0"/>
              <a:t>Different challenges are associated with exploratory, legacy, and composable codes</a:t>
            </a:r>
          </a:p>
          <a:p>
            <a:pPr lvl="1"/>
            <a:r>
              <a:rPr lang="en-US" dirty="0"/>
              <a:t>Adapt your strategy to fit your situation.</a:t>
            </a:r>
          </a:p>
          <a:p>
            <a:pPr lvl="1"/>
            <a:r>
              <a:rPr lang="en-US" dirty="0"/>
              <a:t>Eventually you will want to be able to verify all components in a code release.</a:t>
            </a:r>
          </a:p>
          <a:p>
            <a:r>
              <a:rPr lang="en-US" dirty="0"/>
              <a:t>Don’t get distracted by all the technologies out there – focus on exercising your code.</a:t>
            </a:r>
          </a:p>
          <a:p>
            <a:pPr lvl="1"/>
            <a:r>
              <a:rPr lang="en-US" dirty="0"/>
              <a:t>Scaffolding projects can help with mechanics.</a:t>
            </a:r>
            <a:endParaRPr lang="en-US" sz="2400" dirty="0"/>
          </a:p>
        </p:txBody>
      </p:sp>
      <p:sp>
        <p:nvSpPr>
          <p:cNvPr id="4" name="Title 2">
            <a:extLst>
              <a:ext uri="{FF2B5EF4-FFF2-40B4-BE49-F238E27FC236}">
                <a16:creationId xmlns:a16="http://schemas.microsoft.com/office/drawing/2014/main" id="{F8D51CCA-0586-AA87-5CAE-B04D204D3F8A}"/>
              </a:ext>
            </a:extLst>
          </p:cNvPr>
          <p:cNvSpPr>
            <a:spLocks noGrp="1"/>
          </p:cNvSpPr>
          <p:nvPr>
            <p:ph type="title"/>
          </p:nvPr>
        </p:nvSpPr>
        <p:spPr>
          <a:xfrm>
            <a:off x="365760" y="411480"/>
            <a:ext cx="11372473" cy="914400"/>
          </a:xfrm>
        </p:spPr>
        <p:txBody>
          <a:bodyPr/>
          <a:lstStyle/>
          <a:p>
            <a:r>
              <a:rPr lang="en-US" dirty="0"/>
              <a:t>Testing Takeaways</a:t>
            </a:r>
          </a:p>
        </p:txBody>
      </p:sp>
    </p:spTree>
    <p:extLst>
      <p:ext uri="{BB962C8B-B14F-4D97-AF65-F5344CB8AC3E}">
        <p14:creationId xmlns:p14="http://schemas.microsoft.com/office/powerpoint/2010/main" val="27386000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DA6492-676F-E54B-1F1B-ED908FAF13CA}"/>
              </a:ext>
            </a:extLst>
          </p:cNvPr>
          <p:cNvSpPr>
            <a:spLocks noGrp="1"/>
          </p:cNvSpPr>
          <p:nvPr>
            <p:ph type="title"/>
          </p:nvPr>
        </p:nvSpPr>
        <p:spPr/>
        <p:txBody>
          <a:bodyPr/>
          <a:lstStyle/>
          <a:p>
            <a:r>
              <a:rPr lang="en-US" dirty="0"/>
              <a:t>Questions?</a:t>
            </a:r>
          </a:p>
        </p:txBody>
      </p:sp>
      <p:sp>
        <p:nvSpPr>
          <p:cNvPr id="4" name="Content Placeholder 2">
            <a:extLst>
              <a:ext uri="{FF2B5EF4-FFF2-40B4-BE49-F238E27FC236}">
                <a16:creationId xmlns:a16="http://schemas.microsoft.com/office/drawing/2014/main" id="{01D2127D-7DD3-9FFB-C4FF-72810C17B096}"/>
              </a:ext>
            </a:extLst>
          </p:cNvPr>
          <p:cNvSpPr txBox="1">
            <a:spLocks/>
          </p:cNvSpPr>
          <p:nvPr/>
        </p:nvSpPr>
        <p:spPr>
          <a:xfrm>
            <a:off x="625225" y="1325880"/>
            <a:ext cx="4836791" cy="5373657"/>
          </a:xfrm>
          <a:prstGeom prst="rect">
            <a:avLst/>
          </a:prstGeom>
        </p:spPr>
        <p:txBody>
          <a:bodyPr>
            <a:normAutofit/>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Testing Types</a:t>
            </a:r>
          </a:p>
          <a:p>
            <a:pPr lvl="1"/>
            <a:r>
              <a:rPr lang="en-US" dirty="0"/>
              <a:t>scheduled vs. continuous</a:t>
            </a:r>
          </a:p>
          <a:p>
            <a:pPr lvl="1"/>
            <a:r>
              <a:rPr lang="en-US" dirty="0"/>
              <a:t>unit vs. module vs. integration</a:t>
            </a:r>
          </a:p>
          <a:p>
            <a:pPr lvl="1"/>
            <a:r>
              <a:rPr lang="en-US" dirty="0"/>
              <a:t>restart, performance, regression</a:t>
            </a:r>
          </a:p>
          <a:p>
            <a:pPr lvl="1"/>
            <a:r>
              <a:rPr lang="en-US" dirty="0"/>
              <a:t>system and acceptance testing</a:t>
            </a:r>
          </a:p>
          <a:p>
            <a:r>
              <a:rPr lang="en-US" dirty="0"/>
              <a:t>Testing Classes</a:t>
            </a:r>
          </a:p>
          <a:p>
            <a:pPr lvl="1"/>
            <a:r>
              <a:rPr lang="en-US" dirty="0"/>
              <a:t>open/closed box: ability to modify codebase</a:t>
            </a:r>
          </a:p>
          <a:p>
            <a:pPr lvl="1"/>
            <a:r>
              <a:rPr lang="en-US" dirty="0"/>
              <a:t>inferring vs. checking behavior (bottom-up vs. top-down)</a:t>
            </a:r>
          </a:p>
        </p:txBody>
      </p:sp>
      <p:sp>
        <p:nvSpPr>
          <p:cNvPr id="5" name="Content Placeholder 2">
            <a:extLst>
              <a:ext uri="{FF2B5EF4-FFF2-40B4-BE49-F238E27FC236}">
                <a16:creationId xmlns:a16="http://schemas.microsoft.com/office/drawing/2014/main" id="{A73E324F-485E-4A7C-5B4A-8CE9706FFA50}"/>
              </a:ext>
            </a:extLst>
          </p:cNvPr>
          <p:cNvSpPr txBox="1">
            <a:spLocks/>
          </p:cNvSpPr>
          <p:nvPr/>
        </p:nvSpPr>
        <p:spPr>
          <a:xfrm>
            <a:off x="6053328" y="1362390"/>
            <a:ext cx="5224272" cy="4693953"/>
          </a:xfrm>
          <a:prstGeom prst="rect">
            <a:avLst/>
          </a:prstGeom>
        </p:spPr>
        <p:txBody>
          <a:bodyPr>
            <a:normAutofit/>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Testing Practices</a:t>
            </a:r>
          </a:p>
          <a:p>
            <a:pPr lvl="1"/>
            <a:r>
              <a:rPr lang="en-US" dirty="0"/>
              <a:t>coverage, resolution policies, release checklists</a:t>
            </a:r>
          </a:p>
          <a:p>
            <a:r>
              <a:rPr lang="en-US" dirty="0"/>
              <a:t>Testing areas</a:t>
            </a:r>
          </a:p>
          <a:p>
            <a:pPr lvl="1"/>
            <a:r>
              <a:rPr lang="en-US" dirty="0"/>
              <a:t>proving: assumptions, invariants, external behavior, interfaces, types and specifications</a:t>
            </a:r>
          </a:p>
          <a:p>
            <a:r>
              <a:rPr lang="en-US" dirty="0"/>
              <a:t>Definition of Done</a:t>
            </a:r>
          </a:p>
          <a:p>
            <a:pPr lvl="1"/>
            <a:r>
              <a:rPr lang="en-US" dirty="0"/>
              <a:t>coverage and test matrices</a:t>
            </a:r>
          </a:p>
          <a:p>
            <a:pPr lvl="1"/>
            <a:r>
              <a:rPr lang="en-US" dirty="0"/>
              <a:t>level of confidence vs. concept / code maturity</a:t>
            </a:r>
          </a:p>
          <a:p>
            <a:pPr lvl="1"/>
            <a:endParaRPr lang="en-US" dirty="0"/>
          </a:p>
        </p:txBody>
      </p:sp>
    </p:spTree>
    <p:extLst>
      <p:ext uri="{BB962C8B-B14F-4D97-AF65-F5344CB8AC3E}">
        <p14:creationId xmlns:p14="http://schemas.microsoft.com/office/powerpoint/2010/main" val="18127687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50A31D3-4DA7-3448-B1F5-2E6DA28EE481}"/>
              </a:ext>
            </a:extLst>
          </p:cNvPr>
          <p:cNvSpPr/>
          <p:nvPr/>
        </p:nvSpPr>
        <p:spPr>
          <a:xfrm>
            <a:off x="7638585" y="5988205"/>
            <a:ext cx="4226313" cy="869795"/>
          </a:xfrm>
          <a:prstGeom prst="rect">
            <a:avLst/>
          </a:prstGeom>
          <a:solidFill>
            <a:schemeClr val="bg1"/>
          </a:solidFill>
          <a:ln>
            <a:no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2" name="Title 1">
            <a:extLst>
              <a:ext uri="{FF2B5EF4-FFF2-40B4-BE49-F238E27FC236}">
                <a16:creationId xmlns:a16="http://schemas.microsoft.com/office/drawing/2014/main" id="{F67FC071-E79D-5E41-8EBA-EE2764512AB0}"/>
              </a:ext>
            </a:extLst>
          </p:cNvPr>
          <p:cNvSpPr>
            <a:spLocks noGrp="1"/>
          </p:cNvSpPr>
          <p:nvPr>
            <p:ph type="title"/>
          </p:nvPr>
        </p:nvSpPr>
        <p:spPr>
          <a:xfrm>
            <a:off x="365760" y="411480"/>
            <a:ext cx="11372473" cy="661382"/>
          </a:xfrm>
        </p:spPr>
        <p:txBody>
          <a:bodyPr/>
          <a:lstStyle/>
          <a:p>
            <a:r>
              <a:rPr lang="en-US" dirty="0"/>
              <a:t>What is Continuous Integration (CI)?</a:t>
            </a:r>
            <a:endParaRPr lang="en-US" i="1" dirty="0"/>
          </a:p>
        </p:txBody>
      </p:sp>
      <p:pic>
        <p:nvPicPr>
          <p:cNvPr id="1026" name="Picture 2">
            <a:extLst>
              <a:ext uri="{FF2B5EF4-FFF2-40B4-BE49-F238E27FC236}">
                <a16:creationId xmlns:a16="http://schemas.microsoft.com/office/drawing/2014/main" id="{3D7300DE-94CF-7B44-BF28-EF47BA49F5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4607" y="1072862"/>
            <a:ext cx="9966040" cy="551551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015236BB-B956-8344-B45B-E3125039ACF0}"/>
              </a:ext>
            </a:extLst>
          </p:cNvPr>
          <p:cNvSpPr txBox="1"/>
          <p:nvPr/>
        </p:nvSpPr>
        <p:spPr>
          <a:xfrm>
            <a:off x="1218178" y="6101612"/>
            <a:ext cx="6206836" cy="433965"/>
          </a:xfrm>
          <a:prstGeom prst="rect">
            <a:avLst/>
          </a:prstGeom>
          <a:noFill/>
        </p:spPr>
        <p:txBody>
          <a:bodyPr wrap="square" lIns="118872" tIns="91440" rIns="118872" bIns="91440" rtlCol="0" anchor="ctr" anchorCtr="0">
            <a:spAutoFit/>
          </a:bodyPr>
          <a:lstStyle/>
          <a:p>
            <a:pPr>
              <a:lnSpc>
                <a:spcPct val="90000"/>
              </a:lnSpc>
            </a:pPr>
            <a:r>
              <a:rPr lang="en-US" dirty="0">
                <a:hlinkClick r:id="rId4"/>
              </a:rPr>
              <a:t>https://</a:t>
            </a:r>
            <a:r>
              <a:rPr lang="en-US" dirty="0" err="1">
                <a:hlinkClick r:id="rId4"/>
              </a:rPr>
              <a:t>docs.gitlab.com</a:t>
            </a:r>
            <a:r>
              <a:rPr lang="en-US" dirty="0">
                <a:hlinkClick r:id="rId4"/>
              </a:rPr>
              <a:t>/</a:t>
            </a:r>
            <a:r>
              <a:rPr lang="en-US" dirty="0" err="1">
                <a:hlinkClick r:id="rId4"/>
              </a:rPr>
              <a:t>ee</a:t>
            </a:r>
            <a:r>
              <a:rPr lang="en-US" dirty="0">
                <a:hlinkClick r:id="rId4"/>
              </a:rPr>
              <a:t>/ci/introduction/</a:t>
            </a:r>
            <a:endParaRPr lang="en-US" dirty="0"/>
          </a:p>
        </p:txBody>
      </p:sp>
    </p:spTree>
    <p:extLst>
      <p:ext uri="{BB962C8B-B14F-4D97-AF65-F5344CB8AC3E}">
        <p14:creationId xmlns:p14="http://schemas.microsoft.com/office/powerpoint/2010/main" val="173490712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FC071-E79D-5E41-8EBA-EE2764512AB0}"/>
              </a:ext>
            </a:extLst>
          </p:cNvPr>
          <p:cNvSpPr>
            <a:spLocks noGrp="1"/>
          </p:cNvSpPr>
          <p:nvPr>
            <p:ph type="title"/>
          </p:nvPr>
        </p:nvSpPr>
        <p:spPr>
          <a:xfrm>
            <a:off x="365760" y="411480"/>
            <a:ext cx="11372473" cy="661382"/>
          </a:xfrm>
        </p:spPr>
        <p:txBody>
          <a:bodyPr/>
          <a:lstStyle/>
          <a:p>
            <a:r>
              <a:rPr lang="en-US" dirty="0"/>
              <a:t>CI Components</a:t>
            </a:r>
          </a:p>
        </p:txBody>
      </p:sp>
      <p:sp>
        <p:nvSpPr>
          <p:cNvPr id="3" name="Content Placeholder 2">
            <a:extLst>
              <a:ext uri="{FF2B5EF4-FFF2-40B4-BE49-F238E27FC236}">
                <a16:creationId xmlns:a16="http://schemas.microsoft.com/office/drawing/2014/main" id="{7A78E7AF-E77C-0444-AFCD-CD3AF65384A0}"/>
              </a:ext>
            </a:extLst>
          </p:cNvPr>
          <p:cNvSpPr>
            <a:spLocks noGrp="1"/>
          </p:cNvSpPr>
          <p:nvPr>
            <p:ph idx="1"/>
          </p:nvPr>
        </p:nvSpPr>
        <p:spPr>
          <a:xfrm>
            <a:off x="365760" y="1072863"/>
            <a:ext cx="11369809" cy="5373657"/>
          </a:xfrm>
        </p:spPr>
        <p:txBody>
          <a:bodyPr>
            <a:normAutofit fontScale="92500" lnSpcReduction="10000"/>
          </a:bodyPr>
          <a:lstStyle/>
          <a:p>
            <a:r>
              <a:rPr lang="en-US" dirty="0"/>
              <a:t>Testing</a:t>
            </a:r>
          </a:p>
          <a:p>
            <a:pPr lvl="1"/>
            <a:r>
              <a:rPr lang="en-US" dirty="0"/>
              <a:t>Focused, critical functionality (infrastructure), independent, orthogonal, complete, … </a:t>
            </a:r>
          </a:p>
          <a:p>
            <a:pPr lvl="1"/>
            <a:r>
              <a:rPr lang="en-US" dirty="0"/>
              <a:t>Existing test suites often require re-design/refactoring for CI</a:t>
            </a:r>
          </a:p>
          <a:p>
            <a:r>
              <a:rPr lang="en-US" dirty="0"/>
              <a:t>Integration</a:t>
            </a:r>
          </a:p>
          <a:p>
            <a:pPr lvl="1"/>
            <a:r>
              <a:rPr lang="en-US" dirty="0"/>
              <a:t>Changes across key branches merged &amp; tested to ensure the “whole” still works</a:t>
            </a:r>
          </a:p>
          <a:p>
            <a:pPr lvl="2"/>
            <a:r>
              <a:rPr lang="en-US" dirty="0"/>
              <a:t>Integration can take place at multiple levels</a:t>
            </a:r>
          </a:p>
          <a:p>
            <a:pPr lvl="3"/>
            <a:r>
              <a:rPr lang="en-US" dirty="0"/>
              <a:t>Individual project</a:t>
            </a:r>
          </a:p>
          <a:p>
            <a:pPr lvl="3"/>
            <a:r>
              <a:rPr lang="en-US" dirty="0" err="1"/>
              <a:t>Spack</a:t>
            </a:r>
            <a:endParaRPr lang="en-US" dirty="0"/>
          </a:p>
          <a:p>
            <a:pPr lvl="3"/>
            <a:r>
              <a:rPr lang="en-US" dirty="0"/>
              <a:t>E4S</a:t>
            </a:r>
          </a:p>
          <a:p>
            <a:pPr lvl="1"/>
            <a:r>
              <a:rPr lang="en-US" dirty="0"/>
              <a:t>Develop, develop, develop, merge, merge, merge, test, test, test…NO!</a:t>
            </a:r>
          </a:p>
          <a:p>
            <a:pPr lvl="1"/>
            <a:r>
              <a:rPr lang="en-US" dirty="0"/>
              <a:t>Develop, test, merge, develop, test, merge, develop, test, merge…YES!</a:t>
            </a:r>
          </a:p>
          <a:p>
            <a:r>
              <a:rPr lang="en-US" dirty="0"/>
              <a:t>Continuous</a:t>
            </a:r>
          </a:p>
          <a:p>
            <a:pPr lvl="1"/>
            <a:r>
              <a:rPr lang="en-US" dirty="0"/>
              <a:t>Changes tested every commit and/or pull-request (like auto-correct)</a:t>
            </a:r>
          </a:p>
          <a:p>
            <a:endParaRPr lang="en-US" dirty="0"/>
          </a:p>
          <a:p>
            <a:r>
              <a:rPr lang="en-US" dirty="0"/>
              <a:t>CI generally implies a lot of </a:t>
            </a:r>
            <a:r>
              <a:rPr lang="en-US" u="sng" dirty="0"/>
              <a:t>automation</a:t>
            </a:r>
            <a:endParaRPr lang="en-US" dirty="0"/>
          </a:p>
          <a:p>
            <a:pPr lvl="1"/>
            <a:endParaRPr lang="en-US" dirty="0"/>
          </a:p>
        </p:txBody>
      </p:sp>
    </p:spTree>
    <p:extLst>
      <p:ext uri="{BB962C8B-B14F-4D97-AF65-F5344CB8AC3E}">
        <p14:creationId xmlns:p14="http://schemas.microsoft.com/office/powerpoint/2010/main" val="18244557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585456-6481-8145-ABBE-F65385A1E8B7}"/>
              </a:ext>
            </a:extLst>
          </p:cNvPr>
          <p:cNvSpPr>
            <a:spLocks noGrp="1"/>
          </p:cNvSpPr>
          <p:nvPr>
            <p:ph type="title"/>
          </p:nvPr>
        </p:nvSpPr>
        <p:spPr/>
        <p:txBody>
          <a:bodyPr/>
          <a:lstStyle/>
          <a:p>
            <a:r>
              <a:rPr lang="en-US" dirty="0"/>
              <a:t>Examples…</a:t>
            </a:r>
          </a:p>
        </p:txBody>
      </p:sp>
      <p:sp>
        <p:nvSpPr>
          <p:cNvPr id="3" name="Text Placeholder 2">
            <a:extLst>
              <a:ext uri="{FF2B5EF4-FFF2-40B4-BE49-F238E27FC236}">
                <a16:creationId xmlns:a16="http://schemas.microsoft.com/office/drawing/2014/main" id="{D7512096-ED27-A141-B43B-6D2CBABEBA17}"/>
              </a:ext>
            </a:extLst>
          </p:cNvPr>
          <p:cNvSpPr>
            <a:spLocks noGrp="1"/>
          </p:cNvSpPr>
          <p:nvPr>
            <p:ph type="body" idx="1"/>
          </p:nvPr>
        </p:nvSpPr>
        <p:spPr>
          <a:xfrm>
            <a:off x="457200" y="1644150"/>
            <a:ext cx="5588582" cy="914400"/>
          </a:xfrm>
        </p:spPr>
        <p:txBody>
          <a:bodyPr/>
          <a:lstStyle/>
          <a:p>
            <a:pPr algn="ctr"/>
            <a:r>
              <a:rPr lang="en-US" dirty="0"/>
              <a:t>Automated Nightly Testing Dashboard</a:t>
            </a:r>
            <a:br>
              <a:rPr lang="en-US" dirty="0"/>
            </a:br>
            <a:r>
              <a:rPr lang="en-US" dirty="0"/>
              <a:t>Lives “next to” your development work</a:t>
            </a:r>
            <a:br>
              <a:rPr lang="en-US" dirty="0"/>
            </a:br>
            <a:endParaRPr lang="en-US" dirty="0"/>
          </a:p>
        </p:txBody>
      </p:sp>
      <p:sp>
        <p:nvSpPr>
          <p:cNvPr id="5" name="Text Placeholder 4">
            <a:extLst>
              <a:ext uri="{FF2B5EF4-FFF2-40B4-BE49-F238E27FC236}">
                <a16:creationId xmlns:a16="http://schemas.microsoft.com/office/drawing/2014/main" id="{E5F7A6A4-34F1-4149-A32A-F18F03DFB360}"/>
              </a:ext>
            </a:extLst>
          </p:cNvPr>
          <p:cNvSpPr>
            <a:spLocks noGrp="1"/>
          </p:cNvSpPr>
          <p:nvPr>
            <p:ph type="body" sz="quarter" idx="3"/>
          </p:nvPr>
        </p:nvSpPr>
        <p:spPr>
          <a:xfrm>
            <a:off x="6218914" y="1644150"/>
            <a:ext cx="5531934" cy="914400"/>
          </a:xfrm>
        </p:spPr>
        <p:txBody>
          <a:bodyPr/>
          <a:lstStyle/>
          <a:p>
            <a:pPr algn="ctr"/>
            <a:r>
              <a:rPr lang="en-US" dirty="0"/>
              <a:t>CI Testing</a:t>
            </a:r>
            <a:br>
              <a:rPr lang="en-US" dirty="0"/>
            </a:br>
            <a:r>
              <a:rPr lang="en-US" dirty="0"/>
              <a:t>Lives embedded in your development work</a:t>
            </a:r>
            <a:br>
              <a:rPr lang="en-US" dirty="0"/>
            </a:br>
            <a:endParaRPr lang="en-US" dirty="0"/>
          </a:p>
        </p:txBody>
      </p:sp>
      <p:pic>
        <p:nvPicPr>
          <p:cNvPr id="7" name="Content Placeholder 9">
            <a:extLst>
              <a:ext uri="{FF2B5EF4-FFF2-40B4-BE49-F238E27FC236}">
                <a16:creationId xmlns:a16="http://schemas.microsoft.com/office/drawing/2014/main" id="{DD0F9FAC-D744-E04D-9F82-4C27F218C702}"/>
              </a:ext>
            </a:extLst>
          </p:cNvPr>
          <p:cNvPicPr>
            <a:picLocks noGrp="1" noChangeAspect="1"/>
          </p:cNvPicPr>
          <p:nvPr>
            <p:ph sz="half" idx="2"/>
          </p:nvPr>
        </p:nvPicPr>
        <p:blipFill>
          <a:blip r:embed="rId2"/>
          <a:stretch>
            <a:fillRect/>
          </a:stretch>
        </p:blipFill>
        <p:spPr>
          <a:xfrm>
            <a:off x="1454123" y="2695684"/>
            <a:ext cx="3594735" cy="3373438"/>
          </a:xfrm>
          <a:prstGeom prst="rect">
            <a:avLst/>
          </a:prstGeom>
        </p:spPr>
      </p:pic>
      <p:pic>
        <p:nvPicPr>
          <p:cNvPr id="8" name="Content Placeholder 10">
            <a:extLst>
              <a:ext uri="{FF2B5EF4-FFF2-40B4-BE49-F238E27FC236}">
                <a16:creationId xmlns:a16="http://schemas.microsoft.com/office/drawing/2014/main" id="{5A091814-85DD-2B4B-AED0-190BAFDB4F27}"/>
              </a:ext>
            </a:extLst>
          </p:cNvPr>
          <p:cNvPicPr>
            <a:picLocks noGrp="1" noChangeAspect="1"/>
          </p:cNvPicPr>
          <p:nvPr>
            <p:ph sz="quarter" idx="4"/>
          </p:nvPr>
        </p:nvPicPr>
        <p:blipFill>
          <a:blip r:embed="rId3"/>
          <a:stretch>
            <a:fillRect/>
          </a:stretch>
        </p:blipFill>
        <p:spPr>
          <a:xfrm>
            <a:off x="6218238" y="3031490"/>
            <a:ext cx="5532437" cy="2428558"/>
          </a:xfrm>
          <a:prstGeom prst="rect">
            <a:avLst/>
          </a:prstGeom>
        </p:spPr>
      </p:pic>
    </p:spTree>
    <p:extLst>
      <p:ext uri="{BB962C8B-B14F-4D97-AF65-F5344CB8AC3E}">
        <p14:creationId xmlns:p14="http://schemas.microsoft.com/office/powerpoint/2010/main" val="7641311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EBBBBB-C8B6-BCEA-2B13-3588FF51B24D}"/>
              </a:ext>
            </a:extLst>
          </p:cNvPr>
          <p:cNvSpPr>
            <a:spLocks noGrp="1"/>
          </p:cNvSpPr>
          <p:nvPr>
            <p:ph type="title"/>
          </p:nvPr>
        </p:nvSpPr>
        <p:spPr/>
        <p:txBody>
          <a:bodyPr/>
          <a:lstStyle/>
          <a:p>
            <a:r>
              <a:rPr lang="en-US" dirty="0"/>
              <a:t>Examples... Joint Center for Satellite Data Assimilation (JEDI)</a:t>
            </a:r>
          </a:p>
        </p:txBody>
      </p:sp>
      <p:sp>
        <p:nvSpPr>
          <p:cNvPr id="5" name="TextBox 4">
            <a:extLst>
              <a:ext uri="{FF2B5EF4-FFF2-40B4-BE49-F238E27FC236}">
                <a16:creationId xmlns:a16="http://schemas.microsoft.com/office/drawing/2014/main" id="{7C66A11E-F469-DEFB-4A14-2F80480C5A09}"/>
              </a:ext>
            </a:extLst>
          </p:cNvPr>
          <p:cNvSpPr txBox="1"/>
          <p:nvPr/>
        </p:nvSpPr>
        <p:spPr>
          <a:xfrm>
            <a:off x="6051996" y="5933455"/>
            <a:ext cx="6096000" cy="923330"/>
          </a:xfrm>
          <a:prstGeom prst="rect">
            <a:avLst/>
          </a:prstGeom>
          <a:solidFill>
            <a:schemeClr val="bg1"/>
          </a:solidFill>
        </p:spPr>
        <p:txBody>
          <a:bodyPr wrap="square">
            <a:spAutoFit/>
          </a:bodyPr>
          <a:lstStyle/>
          <a:p>
            <a:r>
              <a:rPr lang="en-US" dirty="0">
                <a:hlinkClick r:id="rId3"/>
              </a:rPr>
              <a:t>https://jointcenterforsatellitedataassimilation-jedi-docs.readthedocs-hosted.com/</a:t>
            </a:r>
            <a:endParaRPr lang="en-US" dirty="0"/>
          </a:p>
          <a:p>
            <a:endParaRPr lang="en-US" dirty="0"/>
          </a:p>
        </p:txBody>
      </p:sp>
      <p:sp>
        <p:nvSpPr>
          <p:cNvPr id="7" name="TextBox 6">
            <a:extLst>
              <a:ext uri="{FF2B5EF4-FFF2-40B4-BE49-F238E27FC236}">
                <a16:creationId xmlns:a16="http://schemas.microsoft.com/office/drawing/2014/main" id="{18B977B3-1EF7-922D-7B24-5D62022C6B57}"/>
              </a:ext>
            </a:extLst>
          </p:cNvPr>
          <p:cNvSpPr txBox="1"/>
          <p:nvPr/>
        </p:nvSpPr>
        <p:spPr>
          <a:xfrm>
            <a:off x="5209693" y="3179873"/>
            <a:ext cx="6651003" cy="2308324"/>
          </a:xfrm>
          <a:prstGeom prst="rect">
            <a:avLst/>
          </a:prstGeom>
          <a:noFill/>
        </p:spPr>
        <p:txBody>
          <a:bodyPr wrap="square">
            <a:spAutoFit/>
          </a:bodyPr>
          <a:lstStyle/>
          <a:p>
            <a:pPr algn="l"/>
            <a:r>
              <a:rPr lang="en-US" b="0" i="0" dirty="0">
                <a:solidFill>
                  <a:srgbClr val="404040"/>
                </a:solidFill>
                <a:effectLst/>
                <a:latin typeface="+mn-lt"/>
              </a:rPr>
              <a:t>The JEDI </a:t>
            </a:r>
            <a:r>
              <a:rPr lang="en-US" b="0" i="0" u="none" strike="noStrike" dirty="0">
                <a:solidFill>
                  <a:srgbClr val="2980B9"/>
                </a:solidFill>
                <a:effectLst/>
                <a:latin typeface="+mn-lt"/>
                <a:hlinkClick r:id="rId4"/>
              </a:rPr>
              <a:t>Singularity</a:t>
            </a:r>
            <a:r>
              <a:rPr lang="en-US" b="0" i="0" dirty="0">
                <a:solidFill>
                  <a:srgbClr val="404040"/>
                </a:solidFill>
                <a:effectLst/>
                <a:latin typeface="+mn-lt"/>
              </a:rPr>
              <a:t> and </a:t>
            </a:r>
            <a:r>
              <a:rPr lang="en-US" b="0" i="0" u="none" strike="noStrike" dirty="0">
                <a:solidFill>
                  <a:srgbClr val="2980B9"/>
                </a:solidFill>
                <a:effectLst/>
                <a:latin typeface="+mn-lt"/>
                <a:hlinkClick r:id="rId5"/>
              </a:rPr>
              <a:t>CharlieCloud</a:t>
            </a:r>
            <a:r>
              <a:rPr lang="en-US" b="0" i="0" dirty="0">
                <a:solidFill>
                  <a:srgbClr val="404040"/>
                </a:solidFill>
                <a:effectLst/>
                <a:latin typeface="+mn-lt"/>
              </a:rPr>
              <a:t> containers are better supported and provide a more familiar working environment for most users and developers. The recommended practice is therefore to first establish a </a:t>
            </a:r>
            <a:r>
              <a:rPr lang="en-US" b="0" i="0" dirty="0" err="1">
                <a:solidFill>
                  <a:srgbClr val="404040"/>
                </a:solidFill>
                <a:effectLst/>
                <a:latin typeface="+mn-lt"/>
              </a:rPr>
              <a:t>linux</a:t>
            </a:r>
            <a:r>
              <a:rPr lang="en-US" b="0" i="0" dirty="0">
                <a:solidFill>
                  <a:srgbClr val="404040"/>
                </a:solidFill>
                <a:effectLst/>
                <a:latin typeface="+mn-lt"/>
              </a:rPr>
              <a:t> environment on your laptop or PC using a virtual machine provider like </a:t>
            </a:r>
            <a:r>
              <a:rPr lang="en-US" b="0" i="0" u="none" strike="noStrike" dirty="0">
                <a:solidFill>
                  <a:srgbClr val="2980B9"/>
                </a:solidFill>
                <a:effectLst/>
                <a:latin typeface="+mn-lt"/>
                <a:hlinkClick r:id="rId6"/>
              </a:rPr>
              <a:t>Vagrant</a:t>
            </a:r>
            <a:r>
              <a:rPr lang="en-US" b="0" i="0" dirty="0">
                <a:solidFill>
                  <a:srgbClr val="404040"/>
                </a:solidFill>
                <a:effectLst/>
                <a:latin typeface="+mn-lt"/>
              </a:rPr>
              <a:t> and then to run the JEDI </a:t>
            </a:r>
            <a:r>
              <a:rPr lang="en-US" b="0" i="0" u="none" strike="noStrike" dirty="0">
                <a:solidFill>
                  <a:srgbClr val="2980B9"/>
                </a:solidFill>
                <a:effectLst/>
                <a:latin typeface="+mn-lt"/>
                <a:hlinkClick r:id="rId4"/>
              </a:rPr>
              <a:t>Singularity</a:t>
            </a:r>
            <a:r>
              <a:rPr lang="en-US" b="0" i="0" dirty="0">
                <a:solidFill>
                  <a:srgbClr val="404040"/>
                </a:solidFill>
                <a:effectLst/>
                <a:latin typeface="+mn-lt"/>
              </a:rPr>
              <a:t> or </a:t>
            </a:r>
            <a:r>
              <a:rPr lang="en-US" b="0" i="0" u="none" strike="noStrike" dirty="0">
                <a:solidFill>
                  <a:srgbClr val="2980B9"/>
                </a:solidFill>
                <a:effectLst/>
                <a:latin typeface="+mn-lt"/>
                <a:hlinkClick r:id="rId5"/>
              </a:rPr>
              <a:t>Charliecloud</a:t>
            </a:r>
            <a:r>
              <a:rPr lang="en-US" b="0" i="0" dirty="0">
                <a:solidFill>
                  <a:srgbClr val="404040"/>
                </a:solidFill>
                <a:effectLst/>
                <a:latin typeface="+mn-lt"/>
              </a:rPr>
              <a:t> container there.</a:t>
            </a:r>
          </a:p>
          <a:p>
            <a:pPr algn="l"/>
            <a:endParaRPr lang="en-US" dirty="0">
              <a:solidFill>
                <a:srgbClr val="404040"/>
              </a:solidFill>
              <a:latin typeface="+mn-lt"/>
            </a:endParaRPr>
          </a:p>
          <a:p>
            <a:pPr algn="l"/>
            <a:r>
              <a:rPr lang="en-US" b="0" i="0" dirty="0">
                <a:solidFill>
                  <a:srgbClr val="404040"/>
                </a:solidFill>
                <a:effectLst/>
                <a:latin typeface="+mn-lt"/>
              </a:rPr>
              <a:t>See "Inside JEDI" section for lots of useful recommendations.</a:t>
            </a:r>
          </a:p>
        </p:txBody>
      </p:sp>
      <p:sp>
        <p:nvSpPr>
          <p:cNvPr id="9" name="TextBox 8">
            <a:extLst>
              <a:ext uri="{FF2B5EF4-FFF2-40B4-BE49-F238E27FC236}">
                <a16:creationId xmlns:a16="http://schemas.microsoft.com/office/drawing/2014/main" id="{4733284F-9C2E-1931-CA97-A83B794EE67F}"/>
              </a:ext>
            </a:extLst>
          </p:cNvPr>
          <p:cNvSpPr txBox="1"/>
          <p:nvPr/>
        </p:nvSpPr>
        <p:spPr>
          <a:xfrm>
            <a:off x="8693427" y="1166752"/>
            <a:ext cx="3167269" cy="1200329"/>
          </a:xfrm>
          <a:prstGeom prst="rect">
            <a:avLst/>
          </a:prstGeom>
          <a:noFill/>
        </p:spPr>
        <p:txBody>
          <a:bodyPr wrap="square">
            <a:spAutoFit/>
          </a:bodyPr>
          <a:lstStyle/>
          <a:p>
            <a:r>
              <a:rPr lang="en-US" i="0" dirty="0">
                <a:solidFill>
                  <a:srgbClr val="1D1C1D"/>
                </a:solidFill>
                <a:effectLst/>
                <a:latin typeface="+mn-lt"/>
              </a:rPr>
              <a:t>Posted to slack/</a:t>
            </a:r>
            <a:r>
              <a:rPr lang="en-US" i="0" dirty="0" err="1">
                <a:solidFill>
                  <a:srgbClr val="1D1C1D"/>
                </a:solidFill>
                <a:effectLst/>
                <a:latin typeface="+mn-lt"/>
              </a:rPr>
              <a:t>spack#appreciation</a:t>
            </a:r>
            <a:r>
              <a:rPr lang="en-US" i="0" dirty="0">
                <a:solidFill>
                  <a:srgbClr val="1D1C1D"/>
                </a:solidFill>
                <a:effectLst/>
                <a:latin typeface="+mn-lt"/>
              </a:rPr>
              <a:t> from the  AGU Fall Meeting, Chicago by Evan </a:t>
            </a:r>
            <a:r>
              <a:rPr lang="en-US" i="0" dirty="0" err="1">
                <a:solidFill>
                  <a:srgbClr val="1D1C1D"/>
                </a:solidFill>
                <a:effectLst/>
                <a:latin typeface="+mn-lt"/>
              </a:rPr>
              <a:t>Bollig</a:t>
            </a:r>
            <a:endParaRPr lang="en-US" dirty="0">
              <a:latin typeface="+mn-lt"/>
            </a:endParaRPr>
          </a:p>
        </p:txBody>
      </p:sp>
      <p:pic>
        <p:nvPicPr>
          <p:cNvPr id="10" name="Picture 9">
            <a:extLst>
              <a:ext uri="{FF2B5EF4-FFF2-40B4-BE49-F238E27FC236}">
                <a16:creationId xmlns:a16="http://schemas.microsoft.com/office/drawing/2014/main" id="{881B07B1-4786-58BD-CA03-5EA52A671833}"/>
              </a:ext>
            </a:extLst>
          </p:cNvPr>
          <p:cNvPicPr>
            <a:picLocks noChangeAspect="1"/>
          </p:cNvPicPr>
          <p:nvPr/>
        </p:nvPicPr>
        <p:blipFill>
          <a:blip r:embed="rId7"/>
          <a:stretch>
            <a:fillRect/>
          </a:stretch>
        </p:blipFill>
        <p:spPr>
          <a:xfrm>
            <a:off x="1105245" y="943576"/>
            <a:ext cx="6284706" cy="1471086"/>
          </a:xfrm>
          <a:prstGeom prst="rect">
            <a:avLst/>
          </a:prstGeom>
        </p:spPr>
      </p:pic>
      <p:pic>
        <p:nvPicPr>
          <p:cNvPr id="11" name="Picture 10">
            <a:extLst>
              <a:ext uri="{FF2B5EF4-FFF2-40B4-BE49-F238E27FC236}">
                <a16:creationId xmlns:a16="http://schemas.microsoft.com/office/drawing/2014/main" id="{CEB1BEA8-06D0-44F1-8CA0-E3BB11F0B250}"/>
              </a:ext>
            </a:extLst>
          </p:cNvPr>
          <p:cNvPicPr>
            <a:picLocks noChangeAspect="1"/>
          </p:cNvPicPr>
          <p:nvPr/>
        </p:nvPicPr>
        <p:blipFill>
          <a:blip r:embed="rId8"/>
          <a:stretch>
            <a:fillRect/>
          </a:stretch>
        </p:blipFill>
        <p:spPr>
          <a:xfrm>
            <a:off x="365759" y="2414662"/>
            <a:ext cx="4183977" cy="4324181"/>
          </a:xfrm>
          <a:prstGeom prst="rect">
            <a:avLst/>
          </a:prstGeom>
        </p:spPr>
      </p:pic>
    </p:spTree>
    <p:extLst>
      <p:ext uri="{BB962C8B-B14F-4D97-AF65-F5344CB8AC3E}">
        <p14:creationId xmlns:p14="http://schemas.microsoft.com/office/powerpoint/2010/main" val="31628731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riangle 6">
            <a:extLst>
              <a:ext uri="{FF2B5EF4-FFF2-40B4-BE49-F238E27FC236}">
                <a16:creationId xmlns:a16="http://schemas.microsoft.com/office/drawing/2014/main" id="{CA88E6CF-3EB4-B181-1033-B23CAD8D98F8}"/>
              </a:ext>
            </a:extLst>
          </p:cNvPr>
          <p:cNvSpPr/>
          <p:nvPr/>
        </p:nvSpPr>
        <p:spPr>
          <a:xfrm rot="13663363">
            <a:off x="1521654" y="2905657"/>
            <a:ext cx="280416" cy="1060704"/>
          </a:xfrm>
          <a:prstGeom prst="triangle">
            <a:avLst/>
          </a:prstGeom>
          <a:solidFill>
            <a:schemeClr val="accent3"/>
          </a:solidFill>
          <a:ln>
            <a:no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2" name="Title 1">
            <a:extLst>
              <a:ext uri="{FF2B5EF4-FFF2-40B4-BE49-F238E27FC236}">
                <a16:creationId xmlns:a16="http://schemas.microsoft.com/office/drawing/2014/main" id="{B97BFA9A-8A62-4F2B-0653-40D393B17562}"/>
              </a:ext>
            </a:extLst>
          </p:cNvPr>
          <p:cNvSpPr>
            <a:spLocks noGrp="1"/>
          </p:cNvSpPr>
          <p:nvPr>
            <p:ph type="title"/>
          </p:nvPr>
        </p:nvSpPr>
        <p:spPr/>
        <p:txBody>
          <a:bodyPr/>
          <a:lstStyle/>
          <a:p>
            <a:r>
              <a:rPr lang="en-US" dirty="0"/>
              <a:t>Hypothetical</a:t>
            </a:r>
          </a:p>
        </p:txBody>
      </p:sp>
      <p:sp>
        <p:nvSpPr>
          <p:cNvPr id="4" name="Rounded Rectangle 3">
            <a:extLst>
              <a:ext uri="{FF2B5EF4-FFF2-40B4-BE49-F238E27FC236}">
                <a16:creationId xmlns:a16="http://schemas.microsoft.com/office/drawing/2014/main" id="{48CBF7D3-F86D-DB94-E418-444620EBF3BF}"/>
              </a:ext>
            </a:extLst>
          </p:cNvPr>
          <p:cNvSpPr/>
          <p:nvPr/>
        </p:nvSpPr>
        <p:spPr>
          <a:xfrm>
            <a:off x="1661863" y="2430754"/>
            <a:ext cx="4718304" cy="817626"/>
          </a:xfrm>
          <a:prstGeom prst="roundRect">
            <a:avLst/>
          </a:prstGeom>
          <a:solidFill>
            <a:schemeClr val="accent3"/>
          </a:solidFill>
          <a:ln>
            <a:no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How does it perform on 1D transport? </a:t>
            </a:r>
          </a:p>
        </p:txBody>
      </p:sp>
      <p:sp>
        <p:nvSpPr>
          <p:cNvPr id="8" name="Triangle 7">
            <a:extLst>
              <a:ext uri="{FF2B5EF4-FFF2-40B4-BE49-F238E27FC236}">
                <a16:creationId xmlns:a16="http://schemas.microsoft.com/office/drawing/2014/main" id="{8A4E3B05-F1E5-1F84-248F-E393447483F9}"/>
              </a:ext>
            </a:extLst>
          </p:cNvPr>
          <p:cNvSpPr/>
          <p:nvPr/>
        </p:nvSpPr>
        <p:spPr>
          <a:xfrm rot="13663363">
            <a:off x="1348440" y="5749195"/>
            <a:ext cx="280416" cy="1060704"/>
          </a:xfrm>
          <a:prstGeom prst="triangle">
            <a:avLst/>
          </a:prstGeom>
          <a:solidFill>
            <a:schemeClr val="accent3"/>
          </a:solidFill>
          <a:ln>
            <a:no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9" name="Rounded Rectangle 8">
            <a:extLst>
              <a:ext uri="{FF2B5EF4-FFF2-40B4-BE49-F238E27FC236}">
                <a16:creationId xmlns:a16="http://schemas.microsoft.com/office/drawing/2014/main" id="{737312AB-998E-AD88-5E74-227F347AC4CC}"/>
              </a:ext>
            </a:extLst>
          </p:cNvPr>
          <p:cNvSpPr/>
          <p:nvPr/>
        </p:nvSpPr>
        <p:spPr>
          <a:xfrm>
            <a:off x="1488649" y="4808710"/>
            <a:ext cx="5854686" cy="1283208"/>
          </a:xfrm>
          <a:prstGeom prst="roundRect">
            <a:avLst/>
          </a:prstGeom>
          <a:solidFill>
            <a:schemeClr val="accent3"/>
          </a:solidFill>
          <a:ln>
            <a:no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We'll need to compare the old and new integration outputs, and change the grid resolutions.  We'll need some timings too.</a:t>
            </a:r>
          </a:p>
        </p:txBody>
      </p:sp>
      <p:sp>
        <p:nvSpPr>
          <p:cNvPr id="10" name="Triangle 9">
            <a:extLst>
              <a:ext uri="{FF2B5EF4-FFF2-40B4-BE49-F238E27FC236}">
                <a16:creationId xmlns:a16="http://schemas.microsoft.com/office/drawing/2014/main" id="{416EDD21-3029-299E-3714-5E821AB6AE2E}"/>
              </a:ext>
            </a:extLst>
          </p:cNvPr>
          <p:cNvSpPr/>
          <p:nvPr/>
        </p:nvSpPr>
        <p:spPr>
          <a:xfrm rot="7936637" flipH="1">
            <a:off x="10574034" y="1659910"/>
            <a:ext cx="280416" cy="1060704"/>
          </a:xfrm>
          <a:prstGeom prst="triangle">
            <a:avLst/>
          </a:prstGeom>
          <a:solidFill>
            <a:schemeClr val="accent2">
              <a:lumMod val="75000"/>
            </a:schemeClr>
          </a:solidFill>
          <a:ln>
            <a:no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11" name="Rounded Rectangle 10">
            <a:extLst>
              <a:ext uri="{FF2B5EF4-FFF2-40B4-BE49-F238E27FC236}">
                <a16:creationId xmlns:a16="http://schemas.microsoft.com/office/drawing/2014/main" id="{6293067C-A768-1CE3-EB09-43DEE3BA5F48}"/>
              </a:ext>
            </a:extLst>
          </p:cNvPr>
          <p:cNvSpPr/>
          <p:nvPr/>
        </p:nvSpPr>
        <p:spPr>
          <a:xfrm flipH="1">
            <a:off x="3601330" y="814369"/>
            <a:ext cx="7112912" cy="1283208"/>
          </a:xfrm>
          <a:prstGeom prst="roundRect">
            <a:avLst/>
          </a:prstGeom>
          <a:solidFill>
            <a:schemeClr val="accent2">
              <a:lumMod val="75000"/>
            </a:schemeClr>
          </a:solidFill>
          <a:ln>
            <a:no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We want to test out a new time-integration method for our atmospheric transport equations. It's still finite-volume, but uses a different way to limit oscillations.</a:t>
            </a:r>
          </a:p>
        </p:txBody>
      </p:sp>
      <p:sp>
        <p:nvSpPr>
          <p:cNvPr id="12" name="Triangle 11">
            <a:extLst>
              <a:ext uri="{FF2B5EF4-FFF2-40B4-BE49-F238E27FC236}">
                <a16:creationId xmlns:a16="http://schemas.microsoft.com/office/drawing/2014/main" id="{69CFACA6-76BE-0D1B-6A4C-D49C67482432}"/>
              </a:ext>
            </a:extLst>
          </p:cNvPr>
          <p:cNvSpPr/>
          <p:nvPr/>
        </p:nvSpPr>
        <p:spPr>
          <a:xfrm rot="7936637" flipH="1">
            <a:off x="10672508" y="4268019"/>
            <a:ext cx="280416" cy="1060704"/>
          </a:xfrm>
          <a:prstGeom prst="triangle">
            <a:avLst/>
          </a:prstGeom>
          <a:solidFill>
            <a:schemeClr val="accent2">
              <a:lumMod val="75000"/>
            </a:schemeClr>
          </a:solidFill>
          <a:ln>
            <a:no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13" name="Rounded Rectangle 12">
            <a:extLst>
              <a:ext uri="{FF2B5EF4-FFF2-40B4-BE49-F238E27FC236}">
                <a16:creationId xmlns:a16="http://schemas.microsoft.com/office/drawing/2014/main" id="{4BB65B48-0C25-54C9-C84C-AF4FA1486D6C}"/>
              </a:ext>
            </a:extLst>
          </p:cNvPr>
          <p:cNvSpPr/>
          <p:nvPr/>
        </p:nvSpPr>
        <p:spPr>
          <a:xfrm flipH="1">
            <a:off x="4149969" y="3422478"/>
            <a:ext cx="6662747" cy="1283208"/>
          </a:xfrm>
          <a:prstGeom prst="roundRect">
            <a:avLst/>
          </a:prstGeom>
          <a:solidFill>
            <a:schemeClr val="accent2">
              <a:lumMod val="75000"/>
            </a:schemeClr>
          </a:solidFill>
          <a:ln>
            <a:no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It looks like it preserves discontinuity shapes better. We'd like to achieve higher accuracy at lower time-to solution.  How can we test that?</a:t>
            </a:r>
          </a:p>
        </p:txBody>
      </p:sp>
      <p:sp>
        <p:nvSpPr>
          <p:cNvPr id="15" name="TextBox 14">
            <a:extLst>
              <a:ext uri="{FF2B5EF4-FFF2-40B4-BE49-F238E27FC236}">
                <a16:creationId xmlns:a16="http://schemas.microsoft.com/office/drawing/2014/main" id="{6F553544-E060-25A5-733A-1EF22F53D8CC}"/>
              </a:ext>
            </a:extLst>
          </p:cNvPr>
          <p:cNvSpPr txBox="1"/>
          <p:nvPr/>
        </p:nvSpPr>
        <p:spPr>
          <a:xfrm>
            <a:off x="3646112" y="274473"/>
            <a:ext cx="8528070" cy="461665"/>
          </a:xfrm>
          <a:prstGeom prst="rect">
            <a:avLst/>
          </a:prstGeom>
          <a:noFill/>
        </p:spPr>
        <p:txBody>
          <a:bodyPr wrap="square">
            <a:spAutoFit/>
          </a:bodyPr>
          <a:lstStyle/>
          <a:p>
            <a:r>
              <a:rPr lang="en-US" sz="1200" dirty="0">
                <a:effectLst/>
                <a:latin typeface="Times New Roman" panose="02020603050405020304" pitchFamily="18" charset="0"/>
                <a:cs typeface="Times New Roman" panose="02020603050405020304" pitchFamily="18" charset="0"/>
              </a:rPr>
              <a:t>Matthew Norman and Jeffrey Larkin. A Holistic Algorithmic Approach to Improving Accuracy, Robustness, and Computational </a:t>
            </a:r>
            <a:r>
              <a:rPr lang="en-US" sz="1200" dirty="0">
                <a:latin typeface="Times New Roman" panose="02020603050405020304" pitchFamily="18" charset="0"/>
                <a:cs typeface="Times New Roman" panose="02020603050405020304" pitchFamily="18" charset="0"/>
              </a:rPr>
              <a:t> </a:t>
            </a:r>
            <a:r>
              <a:rPr lang="en-US" sz="1200" dirty="0">
                <a:effectLst/>
                <a:latin typeface="Times New Roman" panose="02020603050405020304" pitchFamily="18" charset="0"/>
                <a:cs typeface="Times New Roman" panose="02020603050405020304" pitchFamily="18" charset="0"/>
              </a:rPr>
              <a:t>Efficiency for Atmospheric Dynamics. SIAM J. SCI. COMPUT. Vol. 42, No. 5, pp. B1302-B1327 (2020). DOI:</a:t>
            </a:r>
            <a:r>
              <a:rPr lang="en-US" sz="1200" dirty="0">
                <a:effectLst/>
                <a:latin typeface="Times New Roman" panose="02020603050405020304" pitchFamily="18" charset="0"/>
                <a:cs typeface="Times New Roman" panose="02020603050405020304" pitchFamily="18" charset="0"/>
                <a:hlinkClick r:id="rId2"/>
              </a:rPr>
              <a:t>10.1137/19M128435X</a:t>
            </a:r>
            <a:endParaRPr lang="en-US" sz="1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221866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1FC4CC-92CB-AF2C-CC3D-592A0E94682A}"/>
              </a:ext>
            </a:extLst>
          </p:cNvPr>
          <p:cNvSpPr>
            <a:spLocks noGrp="1"/>
          </p:cNvSpPr>
          <p:nvPr>
            <p:ph type="title"/>
          </p:nvPr>
        </p:nvSpPr>
        <p:spPr/>
        <p:txBody>
          <a:bodyPr/>
          <a:lstStyle/>
          <a:p>
            <a:r>
              <a:rPr lang="en-US" dirty="0"/>
              <a:t>Hints from the front lines</a:t>
            </a:r>
          </a:p>
        </p:txBody>
      </p:sp>
      <p:sp>
        <p:nvSpPr>
          <p:cNvPr id="4" name="TextBox 3">
            <a:extLst>
              <a:ext uri="{FF2B5EF4-FFF2-40B4-BE49-F238E27FC236}">
                <a16:creationId xmlns:a16="http://schemas.microsoft.com/office/drawing/2014/main" id="{51466911-1733-874C-9E3B-7ABE81BF8CEF}"/>
              </a:ext>
            </a:extLst>
          </p:cNvPr>
          <p:cNvSpPr txBox="1"/>
          <p:nvPr/>
        </p:nvSpPr>
        <p:spPr>
          <a:xfrm>
            <a:off x="543338" y="1048881"/>
            <a:ext cx="8428383" cy="369332"/>
          </a:xfrm>
          <a:prstGeom prst="rect">
            <a:avLst/>
          </a:prstGeom>
          <a:noFill/>
        </p:spPr>
        <p:txBody>
          <a:bodyPr wrap="square">
            <a:spAutoFit/>
          </a:bodyPr>
          <a:lstStyle/>
          <a:p>
            <a:r>
              <a:rPr lang="en-US" dirty="0">
                <a:hlinkClick r:id="rId3"/>
              </a:rPr>
              <a:t>github.com/</a:t>
            </a:r>
            <a:r>
              <a:rPr lang="en-US" dirty="0" err="1">
                <a:hlinkClick r:id="rId3"/>
              </a:rPr>
              <a:t>CompFUSE</a:t>
            </a:r>
            <a:r>
              <a:rPr lang="en-US" dirty="0">
                <a:hlinkClick r:id="rId3"/>
              </a:rPr>
              <a:t>/DCA </a:t>
            </a:r>
            <a:r>
              <a:rPr lang="en-US" dirty="0"/>
              <a:t>– be nice to contributors (who create forks)</a:t>
            </a:r>
          </a:p>
        </p:txBody>
      </p:sp>
      <p:sp>
        <p:nvSpPr>
          <p:cNvPr id="10" name="TextBox 9">
            <a:extLst>
              <a:ext uri="{FF2B5EF4-FFF2-40B4-BE49-F238E27FC236}">
                <a16:creationId xmlns:a16="http://schemas.microsoft.com/office/drawing/2014/main" id="{40A95C55-9EDF-576C-DBCB-7AA584247F21}"/>
              </a:ext>
            </a:extLst>
          </p:cNvPr>
          <p:cNvSpPr txBox="1"/>
          <p:nvPr/>
        </p:nvSpPr>
        <p:spPr>
          <a:xfrm>
            <a:off x="1126434" y="1510546"/>
            <a:ext cx="10204175" cy="1754326"/>
          </a:xfrm>
          <a:prstGeom prst="rect">
            <a:avLst/>
          </a:prstGeom>
          <a:solidFill>
            <a:schemeClr val="tx1">
              <a:lumMod val="75000"/>
              <a:lumOff val="25000"/>
            </a:schemeClr>
          </a:solidFill>
        </p:spPr>
        <p:txBody>
          <a:bodyPr wrap="square">
            <a:spAutoFit/>
          </a:bodyPr>
          <a:lstStyle/>
          <a:p>
            <a:pPr marL="0" marR="0">
              <a:spcBef>
                <a:spcPts val="0"/>
              </a:spcBef>
              <a:spcAft>
                <a:spcPts val="0"/>
              </a:spcAft>
            </a:pPr>
            <a:r>
              <a:rPr lang="en-US" sz="1800" dirty="0">
                <a:solidFill>
                  <a:srgbClr val="F2F2F2"/>
                </a:solidFill>
                <a:effectLst/>
                <a:latin typeface="Monaco" pitchFamily="2" charset="77"/>
                <a:ea typeface="Times New Roman" panose="02020603050405020304" pitchFamily="18" charset="0"/>
                <a:cs typeface="Calibri" panose="020F0502020204030204" pitchFamily="34" charset="0"/>
              </a:rPr>
              <a:t>jobs:</a:t>
            </a:r>
          </a:p>
          <a:p>
            <a:pPr marL="0" marR="0">
              <a:spcBef>
                <a:spcPts val="0"/>
              </a:spcBef>
              <a:spcAft>
                <a:spcPts val="0"/>
              </a:spcAft>
            </a:pPr>
            <a:r>
              <a:rPr lang="en-US" sz="1800" dirty="0">
                <a:solidFill>
                  <a:srgbClr val="F2F2F2"/>
                </a:solidFill>
                <a:effectLst/>
                <a:latin typeface="Monaco" pitchFamily="2" charset="77"/>
                <a:ea typeface="Times New Roman" panose="02020603050405020304" pitchFamily="18" charset="0"/>
                <a:cs typeface="Calibri" panose="020F0502020204030204" pitchFamily="34" charset="0"/>
              </a:rPr>
              <a:t>  sulfur-</a:t>
            </a:r>
            <a:r>
              <a:rPr lang="en-US" sz="1800" dirty="0" err="1">
                <a:solidFill>
                  <a:srgbClr val="F2F2F2"/>
                </a:solidFill>
                <a:effectLst/>
                <a:latin typeface="Monaco" pitchFamily="2" charset="77"/>
                <a:ea typeface="Times New Roman" panose="02020603050405020304" pitchFamily="18" charset="0"/>
                <a:cs typeface="Calibri" panose="020F0502020204030204" pitchFamily="34" charset="0"/>
              </a:rPr>
              <a:t>cpu</a:t>
            </a:r>
            <a:r>
              <a:rPr lang="en-US" sz="1800" dirty="0">
                <a:solidFill>
                  <a:srgbClr val="F2F2F2"/>
                </a:solidFill>
                <a:effectLst/>
                <a:latin typeface="Monaco" pitchFamily="2" charset="77"/>
                <a:ea typeface="Times New Roman" panose="02020603050405020304" pitchFamily="18" charset="0"/>
                <a:cs typeface="Calibri" panose="020F0502020204030204" pitchFamily="34" charset="0"/>
              </a:rPr>
              <a:t>:</a:t>
            </a:r>
          </a:p>
          <a:p>
            <a:pPr marL="0" marR="0">
              <a:spcBef>
                <a:spcPts val="0"/>
              </a:spcBef>
              <a:spcAft>
                <a:spcPts val="0"/>
              </a:spcAft>
            </a:pPr>
            <a:r>
              <a:rPr lang="en-US" sz="1800" dirty="0">
                <a:solidFill>
                  <a:srgbClr val="F2F2F2"/>
                </a:solidFill>
                <a:effectLst/>
                <a:latin typeface="Monaco" pitchFamily="2" charset="77"/>
                <a:ea typeface="Times New Roman" panose="02020603050405020304" pitchFamily="18" charset="0"/>
                <a:cs typeface="Calibri" panose="020F0502020204030204" pitchFamily="34" charset="0"/>
              </a:rPr>
              <a:t>    if: |</a:t>
            </a:r>
          </a:p>
          <a:p>
            <a:pPr marL="0" marR="0">
              <a:spcBef>
                <a:spcPts val="0"/>
              </a:spcBef>
              <a:spcAft>
                <a:spcPts val="0"/>
              </a:spcAft>
            </a:pPr>
            <a:r>
              <a:rPr lang="en-US" sz="1800" b="1" dirty="0">
                <a:solidFill>
                  <a:srgbClr val="F2F2F2"/>
                </a:solidFill>
                <a:effectLst/>
                <a:latin typeface="Monaco" pitchFamily="2" charset="77"/>
                <a:ea typeface="Times New Roman" panose="02020603050405020304" pitchFamily="18" charset="0"/>
                <a:cs typeface="Calibri" panose="020F0502020204030204" pitchFamily="34" charset="0"/>
              </a:rPr>
              <a:t>      </a:t>
            </a:r>
            <a:r>
              <a:rPr lang="en-US" sz="1800" dirty="0" err="1">
                <a:solidFill>
                  <a:schemeClr val="accent4">
                    <a:lumMod val="60000"/>
                    <a:lumOff val="40000"/>
                  </a:schemeClr>
                </a:solidFill>
                <a:effectLst/>
                <a:latin typeface="Monaco" pitchFamily="2" charset="77"/>
                <a:ea typeface="Times New Roman" panose="02020603050405020304" pitchFamily="18" charset="0"/>
                <a:cs typeface="Calibri" panose="020F0502020204030204" pitchFamily="34" charset="0"/>
              </a:rPr>
              <a:t>github.repository_owner</a:t>
            </a:r>
            <a:r>
              <a:rPr lang="en-US" sz="1800" dirty="0">
                <a:solidFill>
                  <a:schemeClr val="accent4">
                    <a:lumMod val="60000"/>
                    <a:lumOff val="40000"/>
                  </a:schemeClr>
                </a:solidFill>
                <a:effectLst/>
                <a:latin typeface="Monaco" pitchFamily="2" charset="77"/>
                <a:ea typeface="Times New Roman" panose="02020603050405020304" pitchFamily="18" charset="0"/>
                <a:cs typeface="Calibri" panose="020F0502020204030204" pitchFamily="34" charset="0"/>
              </a:rPr>
              <a:t> == '</a:t>
            </a:r>
            <a:r>
              <a:rPr lang="en-US" sz="1800" dirty="0" err="1">
                <a:solidFill>
                  <a:schemeClr val="accent4">
                    <a:lumMod val="60000"/>
                    <a:lumOff val="40000"/>
                  </a:schemeClr>
                </a:solidFill>
                <a:effectLst/>
                <a:latin typeface="Monaco" pitchFamily="2" charset="77"/>
                <a:ea typeface="Times New Roman" panose="02020603050405020304" pitchFamily="18" charset="0"/>
                <a:cs typeface="Calibri" panose="020F0502020204030204" pitchFamily="34" charset="0"/>
              </a:rPr>
              <a:t>CompFUSE</a:t>
            </a:r>
            <a:r>
              <a:rPr lang="en-US" sz="1800" dirty="0">
                <a:solidFill>
                  <a:schemeClr val="accent4">
                    <a:lumMod val="60000"/>
                    <a:lumOff val="40000"/>
                  </a:schemeClr>
                </a:solidFill>
                <a:effectLst/>
                <a:latin typeface="Monaco" pitchFamily="2" charset="77"/>
                <a:ea typeface="Times New Roman" panose="02020603050405020304" pitchFamily="18" charset="0"/>
                <a:cs typeface="Calibri" panose="020F0502020204030204" pitchFamily="34" charset="0"/>
              </a:rPr>
              <a:t>'</a:t>
            </a:r>
            <a:r>
              <a:rPr lang="en-US" sz="1800" b="1" dirty="0">
                <a:solidFill>
                  <a:srgbClr val="F2F2F2"/>
                </a:solidFill>
                <a:effectLst/>
                <a:latin typeface="Monaco" pitchFamily="2" charset="77"/>
                <a:ea typeface="Times New Roman" panose="02020603050405020304" pitchFamily="18" charset="0"/>
                <a:cs typeface="Calibri" panose="020F0502020204030204" pitchFamily="34" charset="0"/>
              </a:rPr>
              <a:t> &amp;&amp;</a:t>
            </a:r>
          </a:p>
          <a:p>
            <a:pPr marL="0" marR="0">
              <a:spcBef>
                <a:spcPts val="0"/>
              </a:spcBef>
              <a:spcAft>
                <a:spcPts val="0"/>
              </a:spcAft>
            </a:pPr>
            <a:r>
              <a:rPr lang="en-US" sz="1800" dirty="0">
                <a:solidFill>
                  <a:srgbClr val="F2F2F2"/>
                </a:solidFill>
                <a:effectLst/>
                <a:latin typeface="Monaco" pitchFamily="2" charset="77"/>
                <a:ea typeface="Times New Roman" panose="02020603050405020304" pitchFamily="18" charset="0"/>
                <a:cs typeface="Calibri" panose="020F0502020204030204" pitchFamily="34" charset="0"/>
              </a:rPr>
              <a:t>      </a:t>
            </a:r>
            <a:r>
              <a:rPr lang="en-US" sz="1800" dirty="0" err="1">
                <a:solidFill>
                  <a:srgbClr val="F2F2F2"/>
                </a:solidFill>
                <a:effectLst/>
                <a:latin typeface="Monaco" pitchFamily="2" charset="77"/>
                <a:ea typeface="Times New Roman" panose="02020603050405020304" pitchFamily="18" charset="0"/>
                <a:cs typeface="Calibri" panose="020F0502020204030204" pitchFamily="34" charset="0"/>
              </a:rPr>
              <a:t>github.event.issue.pull_request</a:t>
            </a:r>
            <a:r>
              <a:rPr lang="en-US" sz="1800" dirty="0">
                <a:solidFill>
                  <a:srgbClr val="F2F2F2"/>
                </a:solidFill>
                <a:effectLst/>
                <a:latin typeface="Monaco" pitchFamily="2" charset="77"/>
                <a:ea typeface="Times New Roman" panose="02020603050405020304" pitchFamily="18" charset="0"/>
                <a:cs typeface="Calibri" panose="020F0502020204030204" pitchFamily="34" charset="0"/>
              </a:rPr>
              <a:t> &amp;&amp;</a:t>
            </a:r>
          </a:p>
          <a:p>
            <a:pPr marL="0" marR="0">
              <a:spcBef>
                <a:spcPts val="0"/>
              </a:spcBef>
              <a:spcAft>
                <a:spcPts val="0"/>
              </a:spcAft>
            </a:pPr>
            <a:r>
              <a:rPr lang="en-US" sz="1800" dirty="0">
                <a:solidFill>
                  <a:srgbClr val="F2F2F2"/>
                </a:solidFill>
                <a:effectLst/>
                <a:latin typeface="Monaco" pitchFamily="2" charset="77"/>
                <a:ea typeface="Times New Roman" panose="02020603050405020304" pitchFamily="18" charset="0"/>
                <a:cs typeface="Calibri" panose="020F0502020204030204" pitchFamily="34" charset="0"/>
              </a:rPr>
              <a:t>      </a:t>
            </a:r>
            <a:r>
              <a:rPr lang="en-US" sz="1800" dirty="0" err="1">
                <a:solidFill>
                  <a:srgbClr val="F2F2F2"/>
                </a:solidFill>
                <a:effectLst/>
                <a:latin typeface="Monaco" pitchFamily="2" charset="77"/>
                <a:ea typeface="Times New Roman" panose="02020603050405020304" pitchFamily="18" charset="0"/>
                <a:cs typeface="Calibri" panose="020F0502020204030204" pitchFamily="34" charset="0"/>
              </a:rPr>
              <a:t>startsWith</a:t>
            </a:r>
            <a:r>
              <a:rPr lang="en-US" sz="1800" dirty="0">
                <a:solidFill>
                  <a:srgbClr val="F2F2F2"/>
                </a:solidFill>
                <a:effectLst/>
                <a:latin typeface="Monaco" pitchFamily="2" charset="77"/>
                <a:ea typeface="Times New Roman" panose="02020603050405020304" pitchFamily="18" charset="0"/>
                <a:cs typeface="Calibri" panose="020F0502020204030204" pitchFamily="34" charset="0"/>
              </a:rPr>
              <a:t>(</a:t>
            </a:r>
            <a:r>
              <a:rPr lang="en-US" sz="1800" dirty="0" err="1">
                <a:solidFill>
                  <a:srgbClr val="F2F2F2"/>
                </a:solidFill>
                <a:effectLst/>
                <a:latin typeface="Monaco" pitchFamily="2" charset="77"/>
                <a:ea typeface="Times New Roman" panose="02020603050405020304" pitchFamily="18" charset="0"/>
                <a:cs typeface="Calibri" panose="020F0502020204030204" pitchFamily="34" charset="0"/>
              </a:rPr>
              <a:t>github.event.comment.body</a:t>
            </a:r>
            <a:r>
              <a:rPr lang="en-US" sz="1800" dirty="0">
                <a:solidFill>
                  <a:srgbClr val="F2F2F2"/>
                </a:solidFill>
                <a:effectLst/>
                <a:latin typeface="Monaco" pitchFamily="2" charset="77"/>
                <a:ea typeface="Times New Roman" panose="02020603050405020304" pitchFamily="18" charset="0"/>
                <a:cs typeface="Calibri" panose="020F0502020204030204" pitchFamily="34" charset="0"/>
              </a:rPr>
              <a:t>, 'Test this please')</a:t>
            </a:r>
          </a:p>
        </p:txBody>
      </p:sp>
      <p:sp>
        <p:nvSpPr>
          <p:cNvPr id="13" name="TextBox 12">
            <a:extLst>
              <a:ext uri="{FF2B5EF4-FFF2-40B4-BE49-F238E27FC236}">
                <a16:creationId xmlns:a16="http://schemas.microsoft.com/office/drawing/2014/main" id="{11DABA2E-BCD7-3C9E-ACE4-66A61E6BE411}"/>
              </a:ext>
            </a:extLst>
          </p:cNvPr>
          <p:cNvSpPr txBox="1"/>
          <p:nvPr/>
        </p:nvSpPr>
        <p:spPr>
          <a:xfrm>
            <a:off x="1085491" y="3962460"/>
            <a:ext cx="6096000" cy="1477328"/>
          </a:xfrm>
          <a:prstGeom prst="rect">
            <a:avLst/>
          </a:prstGeom>
          <a:noFill/>
        </p:spPr>
        <p:txBody>
          <a:bodyPr wrap="square">
            <a:spAutoFit/>
          </a:bodyPr>
          <a:lstStyle/>
          <a:p>
            <a:r>
              <a:rPr lang="en-US" dirty="0">
                <a:hlinkClick r:id="rId4"/>
              </a:rPr>
              <a:t>https://docs.docker.com/build/ci/</a:t>
            </a:r>
            <a:endParaRPr lang="en-US" dirty="0"/>
          </a:p>
          <a:p>
            <a:pPr marL="342900" indent="-342900">
              <a:buAutoNum type="arabicPeriod"/>
            </a:pPr>
            <a:r>
              <a:rPr lang="en-US" dirty="0"/>
              <a:t>Build inside a container locally</a:t>
            </a:r>
          </a:p>
          <a:p>
            <a:pPr marL="342900" indent="-342900">
              <a:buAutoNum type="arabicPeriod"/>
            </a:pPr>
            <a:r>
              <a:rPr lang="en-US" dirty="0"/>
              <a:t>Publish your container to docker</a:t>
            </a:r>
          </a:p>
          <a:p>
            <a:pPr marL="342900" indent="-342900">
              <a:buAutoNum type="arabicPeriod"/>
            </a:pPr>
            <a:r>
              <a:rPr lang="en-US" dirty="0"/>
              <a:t>Reference from a job, e.g.</a:t>
            </a:r>
          </a:p>
          <a:p>
            <a:pPr lvl="1"/>
            <a:r>
              <a:rPr lang="en-US" dirty="0"/>
              <a:t>"</a:t>
            </a:r>
            <a:r>
              <a:rPr lang="en-US" dirty="0">
                <a:effectLst/>
              </a:rPr>
              <a:t>container:</a:t>
            </a:r>
            <a:r>
              <a:rPr lang="en-US" dirty="0"/>
              <a:t> </a:t>
            </a:r>
            <a:r>
              <a:rPr lang="en-US" dirty="0">
                <a:effectLst/>
              </a:rPr>
              <a:t>node:14.16"</a:t>
            </a:r>
            <a:endParaRPr lang="en-US" dirty="0"/>
          </a:p>
        </p:txBody>
      </p:sp>
      <p:sp>
        <p:nvSpPr>
          <p:cNvPr id="15" name="TextBox 14">
            <a:extLst>
              <a:ext uri="{FF2B5EF4-FFF2-40B4-BE49-F238E27FC236}">
                <a16:creationId xmlns:a16="http://schemas.microsoft.com/office/drawing/2014/main" id="{58B56035-ED5D-B01F-395F-FE99B1F5D418}"/>
              </a:ext>
            </a:extLst>
          </p:cNvPr>
          <p:cNvSpPr txBox="1"/>
          <p:nvPr/>
        </p:nvSpPr>
        <p:spPr>
          <a:xfrm>
            <a:off x="5432987" y="3967571"/>
            <a:ext cx="6096000" cy="369332"/>
          </a:xfrm>
          <a:prstGeom prst="rect">
            <a:avLst/>
          </a:prstGeom>
          <a:noFill/>
        </p:spPr>
        <p:txBody>
          <a:bodyPr wrap="square">
            <a:spAutoFit/>
          </a:bodyPr>
          <a:lstStyle/>
          <a:p>
            <a:r>
              <a:rPr lang="en-US" b="1" dirty="0">
                <a:solidFill>
                  <a:srgbClr val="346EC9"/>
                </a:solidFill>
                <a:effectLst/>
              </a:rPr>
              <a:t>$ </a:t>
            </a:r>
            <a:r>
              <a:rPr lang="en-US" dirty="0" err="1"/>
              <a:t>spack</a:t>
            </a:r>
            <a:r>
              <a:rPr lang="en-US" dirty="0"/>
              <a:t> containerize &gt; </a:t>
            </a:r>
            <a:r>
              <a:rPr lang="en-US" dirty="0" err="1"/>
              <a:t>Dockerfile</a:t>
            </a:r>
            <a:endParaRPr lang="en-US" dirty="0"/>
          </a:p>
        </p:txBody>
      </p:sp>
      <p:sp>
        <p:nvSpPr>
          <p:cNvPr id="17" name="TextBox 16">
            <a:extLst>
              <a:ext uri="{FF2B5EF4-FFF2-40B4-BE49-F238E27FC236}">
                <a16:creationId xmlns:a16="http://schemas.microsoft.com/office/drawing/2014/main" id="{FF7B63E6-C74B-3887-6F1C-E2B4FC2481FD}"/>
              </a:ext>
            </a:extLst>
          </p:cNvPr>
          <p:cNvSpPr txBox="1"/>
          <p:nvPr/>
        </p:nvSpPr>
        <p:spPr>
          <a:xfrm>
            <a:off x="5462256" y="4429235"/>
            <a:ext cx="6096000" cy="1579920"/>
          </a:xfrm>
          <a:prstGeom prst="rect">
            <a:avLst/>
          </a:prstGeom>
          <a:noFill/>
        </p:spPr>
        <p:txBody>
          <a:bodyPr wrap="square">
            <a:spAutoFit/>
          </a:bodyPr>
          <a:lstStyle/>
          <a:p>
            <a:pPr>
              <a:spcBef>
                <a:spcPts val="400"/>
              </a:spcBef>
            </a:pPr>
            <a:r>
              <a:rPr lang="en-US" dirty="0">
                <a:hlinkClick r:id="rId5"/>
              </a:rPr>
              <a:t>https://spack.readthedocs.io/en/latest/containers.html</a:t>
            </a:r>
            <a:endParaRPr lang="en-US" dirty="0"/>
          </a:p>
          <a:p>
            <a:pPr>
              <a:spcBef>
                <a:spcPts val="400"/>
              </a:spcBef>
            </a:pPr>
            <a:r>
              <a:rPr lang="en-US" dirty="0">
                <a:hlinkClick r:id="rId6"/>
              </a:rPr>
              <a:t>https://supercontainers.github.io/sc20-tutorial/07.spack/index.html</a:t>
            </a:r>
            <a:r>
              <a:rPr lang="en-US" dirty="0"/>
              <a:t> </a:t>
            </a:r>
          </a:p>
          <a:p>
            <a:pPr>
              <a:spcBef>
                <a:spcPts val="400"/>
              </a:spcBef>
            </a:pPr>
            <a:r>
              <a:rPr lang="en-US" dirty="0">
                <a:hlinkClick r:id="rId7"/>
              </a:rPr>
              <a:t>https://docs.github.com/en/actions/using-jobs/running-jobs-in-a-container</a:t>
            </a:r>
            <a:r>
              <a:rPr lang="en-US" dirty="0"/>
              <a:t> </a:t>
            </a:r>
          </a:p>
        </p:txBody>
      </p:sp>
      <p:sp>
        <p:nvSpPr>
          <p:cNvPr id="19" name="TextBox 18">
            <a:extLst>
              <a:ext uri="{FF2B5EF4-FFF2-40B4-BE49-F238E27FC236}">
                <a16:creationId xmlns:a16="http://schemas.microsoft.com/office/drawing/2014/main" id="{5CBC9B52-965C-B1F4-DDB2-85FA5F3398EB}"/>
              </a:ext>
            </a:extLst>
          </p:cNvPr>
          <p:cNvSpPr txBox="1"/>
          <p:nvPr/>
        </p:nvSpPr>
        <p:spPr>
          <a:xfrm>
            <a:off x="654796" y="3593129"/>
            <a:ext cx="6093724" cy="369332"/>
          </a:xfrm>
          <a:prstGeom prst="rect">
            <a:avLst/>
          </a:prstGeom>
          <a:noFill/>
        </p:spPr>
        <p:txBody>
          <a:bodyPr wrap="square">
            <a:spAutoFit/>
          </a:bodyPr>
          <a:lstStyle/>
          <a:p>
            <a:r>
              <a:rPr lang="en-US" dirty="0"/>
              <a:t>Build inside a container:</a:t>
            </a:r>
          </a:p>
        </p:txBody>
      </p:sp>
      <p:sp>
        <p:nvSpPr>
          <p:cNvPr id="20" name="TextBox 19">
            <a:extLst>
              <a:ext uri="{FF2B5EF4-FFF2-40B4-BE49-F238E27FC236}">
                <a16:creationId xmlns:a16="http://schemas.microsoft.com/office/drawing/2014/main" id="{02DB5A8E-DAFC-8AC2-DBD3-5520615B0C50}"/>
              </a:ext>
            </a:extLst>
          </p:cNvPr>
          <p:cNvSpPr txBox="1"/>
          <p:nvPr/>
        </p:nvSpPr>
        <p:spPr>
          <a:xfrm>
            <a:off x="5009610" y="3637840"/>
            <a:ext cx="6093724" cy="369332"/>
          </a:xfrm>
          <a:prstGeom prst="rect">
            <a:avLst/>
          </a:prstGeom>
          <a:noFill/>
        </p:spPr>
        <p:txBody>
          <a:bodyPr wrap="square">
            <a:spAutoFit/>
          </a:bodyPr>
          <a:lstStyle/>
          <a:p>
            <a:r>
              <a:rPr lang="en-US" dirty="0"/>
              <a:t>Help with step 1:</a:t>
            </a:r>
          </a:p>
        </p:txBody>
      </p:sp>
    </p:spTree>
    <p:extLst>
      <p:ext uri="{BB962C8B-B14F-4D97-AF65-F5344CB8AC3E}">
        <p14:creationId xmlns:p14="http://schemas.microsoft.com/office/powerpoint/2010/main" val="62445338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20E14D-1100-0F4B-4A85-CB60514F4037}"/>
              </a:ext>
            </a:extLst>
          </p:cNvPr>
          <p:cNvSpPr>
            <a:spLocks noGrp="1"/>
          </p:cNvSpPr>
          <p:nvPr>
            <p:ph type="title"/>
          </p:nvPr>
        </p:nvSpPr>
        <p:spPr/>
        <p:txBody>
          <a:bodyPr/>
          <a:lstStyle/>
          <a:p>
            <a:r>
              <a:rPr lang="en-US" dirty="0"/>
              <a:t>Words of warning from </a:t>
            </a:r>
            <a:r>
              <a:rPr lang="en-US" dirty="0" err="1"/>
              <a:t>github</a:t>
            </a:r>
            <a:endParaRPr lang="en-US" dirty="0"/>
          </a:p>
        </p:txBody>
      </p:sp>
      <p:sp>
        <p:nvSpPr>
          <p:cNvPr id="4" name="TextBox 3">
            <a:extLst>
              <a:ext uri="{FF2B5EF4-FFF2-40B4-BE49-F238E27FC236}">
                <a16:creationId xmlns:a16="http://schemas.microsoft.com/office/drawing/2014/main" id="{31DFC532-6C58-5C74-8293-4EA5AA4431AB}"/>
              </a:ext>
            </a:extLst>
          </p:cNvPr>
          <p:cNvSpPr txBox="1"/>
          <p:nvPr/>
        </p:nvSpPr>
        <p:spPr>
          <a:xfrm>
            <a:off x="1910687" y="1719618"/>
            <a:ext cx="8348680" cy="3046988"/>
          </a:xfrm>
          <a:prstGeom prst="rect">
            <a:avLst/>
          </a:prstGeom>
          <a:solidFill>
            <a:schemeClr val="accent4">
              <a:lumMod val="20000"/>
              <a:lumOff val="80000"/>
            </a:schemeClr>
          </a:solidFill>
          <a:ln>
            <a:solidFill>
              <a:schemeClr val="accent4">
                <a:lumMod val="75000"/>
              </a:schemeClr>
            </a:solidFill>
          </a:ln>
          <a:effectLst>
            <a:softEdge rad="0"/>
          </a:effectLst>
        </p:spPr>
        <p:txBody>
          <a:bodyPr wrap="square">
            <a:spAutoFit/>
          </a:bodyPr>
          <a:lstStyle/>
          <a:p>
            <a:pPr algn="l"/>
            <a:r>
              <a:rPr lang="en-US" sz="2400" b="1" i="0" dirty="0">
                <a:solidFill>
                  <a:srgbClr val="24292F"/>
                </a:solidFill>
                <a:effectLst/>
                <a:latin typeface="+mn-lt"/>
              </a:rPr>
              <a:t>Warning:</a:t>
            </a:r>
            <a:r>
              <a:rPr lang="en-US" sz="2400" b="0" i="0" dirty="0">
                <a:solidFill>
                  <a:srgbClr val="24292F"/>
                </a:solidFill>
                <a:effectLst/>
                <a:latin typeface="+mn-lt"/>
              </a:rPr>
              <a:t> When creating workflows and actions, you should always consider whether your code might execute untrusted input from possible attackers. Certain contexts should be treated as untrusted input, as an attacker could insert their own malicious content. For more information, see "</a:t>
            </a:r>
            <a:r>
              <a:rPr lang="en-US" sz="2400" b="0" i="0" u="sng" dirty="0">
                <a:solidFill>
                  <a:srgbClr val="24292F"/>
                </a:solidFill>
                <a:effectLst/>
                <a:latin typeface="+mn-lt"/>
                <a:hlinkClick r:id="rId2"/>
              </a:rPr>
              <a:t>Understanding the risk of script injections</a:t>
            </a:r>
            <a:r>
              <a:rPr lang="en-US" sz="2400" b="0" i="0" dirty="0">
                <a:solidFill>
                  <a:srgbClr val="24292F"/>
                </a:solidFill>
                <a:effectLst/>
                <a:latin typeface="+mn-lt"/>
              </a:rPr>
              <a:t>."</a:t>
            </a:r>
          </a:p>
          <a:p>
            <a:endParaRPr lang="en-US" sz="2400" dirty="0">
              <a:latin typeface="+mn-lt"/>
            </a:endParaRPr>
          </a:p>
          <a:p>
            <a:pPr algn="ctr"/>
            <a:r>
              <a:rPr lang="en-US" sz="2400" dirty="0">
                <a:latin typeface="+mn-lt"/>
              </a:rPr>
              <a:t>(</a:t>
            </a:r>
            <a:r>
              <a:rPr lang="en-US" sz="2400" dirty="0" err="1">
                <a:latin typeface="+mn-lt"/>
              </a:rPr>
              <a:t>github</a:t>
            </a:r>
            <a:r>
              <a:rPr lang="en-US" sz="2400" dirty="0">
                <a:latin typeface="+mn-lt"/>
              </a:rPr>
              <a:t>)</a:t>
            </a:r>
          </a:p>
        </p:txBody>
      </p:sp>
    </p:spTree>
    <p:extLst>
      <p:ext uri="{BB962C8B-B14F-4D97-AF65-F5344CB8AC3E}">
        <p14:creationId xmlns:p14="http://schemas.microsoft.com/office/powerpoint/2010/main" val="312290934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1FC4CC-92CB-AF2C-CC3D-592A0E94682A}"/>
              </a:ext>
            </a:extLst>
          </p:cNvPr>
          <p:cNvSpPr>
            <a:spLocks noGrp="1"/>
          </p:cNvSpPr>
          <p:nvPr>
            <p:ph type="title"/>
          </p:nvPr>
        </p:nvSpPr>
        <p:spPr/>
        <p:txBody>
          <a:bodyPr/>
          <a:lstStyle/>
          <a:p>
            <a:r>
              <a:rPr lang="en-US" dirty="0"/>
              <a:t>Hints from the front lines</a:t>
            </a:r>
          </a:p>
        </p:txBody>
      </p:sp>
      <p:sp>
        <p:nvSpPr>
          <p:cNvPr id="4" name="TextBox 3">
            <a:extLst>
              <a:ext uri="{FF2B5EF4-FFF2-40B4-BE49-F238E27FC236}">
                <a16:creationId xmlns:a16="http://schemas.microsoft.com/office/drawing/2014/main" id="{51466911-1733-874C-9E3B-7ABE81BF8CEF}"/>
              </a:ext>
            </a:extLst>
          </p:cNvPr>
          <p:cNvSpPr txBox="1"/>
          <p:nvPr/>
        </p:nvSpPr>
        <p:spPr>
          <a:xfrm>
            <a:off x="543335" y="956548"/>
            <a:ext cx="8428383" cy="369332"/>
          </a:xfrm>
          <a:prstGeom prst="rect">
            <a:avLst/>
          </a:prstGeom>
          <a:noFill/>
        </p:spPr>
        <p:txBody>
          <a:bodyPr wrap="square">
            <a:spAutoFit/>
          </a:bodyPr>
          <a:lstStyle/>
          <a:p>
            <a:r>
              <a:rPr lang="en-US" dirty="0">
                <a:hlinkClick r:id="rId3"/>
              </a:rPr>
              <a:t>github.com/ECP-</a:t>
            </a:r>
            <a:r>
              <a:rPr lang="en-US" dirty="0" err="1">
                <a:hlinkClick r:id="rId3"/>
              </a:rPr>
              <a:t>WarpX</a:t>
            </a:r>
            <a:r>
              <a:rPr lang="en-US" dirty="0">
                <a:hlinkClick r:id="rId3"/>
              </a:rPr>
              <a:t>/</a:t>
            </a:r>
            <a:r>
              <a:rPr lang="en-US" dirty="0" err="1">
                <a:hlinkClick r:id="rId3"/>
              </a:rPr>
              <a:t>WarpX</a:t>
            </a:r>
            <a:r>
              <a:rPr lang="en-US" dirty="0">
                <a:hlinkClick r:id="rId3"/>
              </a:rPr>
              <a:t> </a:t>
            </a:r>
            <a:r>
              <a:rPr lang="en-US" dirty="0"/>
              <a:t>– combine shell patterns in a function</a:t>
            </a:r>
          </a:p>
        </p:txBody>
      </p:sp>
      <p:sp>
        <p:nvSpPr>
          <p:cNvPr id="10" name="TextBox 9">
            <a:extLst>
              <a:ext uri="{FF2B5EF4-FFF2-40B4-BE49-F238E27FC236}">
                <a16:creationId xmlns:a16="http://schemas.microsoft.com/office/drawing/2014/main" id="{40A95C55-9EDF-576C-DBCB-7AA584247F21}"/>
              </a:ext>
            </a:extLst>
          </p:cNvPr>
          <p:cNvSpPr txBox="1"/>
          <p:nvPr/>
        </p:nvSpPr>
        <p:spPr>
          <a:xfrm>
            <a:off x="951240" y="1423545"/>
            <a:ext cx="10204175" cy="1754326"/>
          </a:xfrm>
          <a:prstGeom prst="rect">
            <a:avLst/>
          </a:prstGeom>
          <a:solidFill>
            <a:schemeClr val="tx1">
              <a:lumMod val="75000"/>
              <a:lumOff val="25000"/>
            </a:schemeClr>
          </a:solidFill>
        </p:spPr>
        <p:txBody>
          <a:bodyPr wrap="square">
            <a:spAutoFit/>
          </a:bodyPr>
          <a:lstStyle/>
          <a:p>
            <a:r>
              <a:rPr lang="en-US" dirty="0">
                <a:solidFill>
                  <a:schemeClr val="accent4">
                    <a:lumMod val="60000"/>
                    <a:lumOff val="40000"/>
                  </a:schemeClr>
                </a:solidFill>
                <a:effectLst/>
                <a:latin typeface="Monaco" pitchFamily="2" charset="77"/>
              </a:rPr>
              <a:t>curl -L -o /</a:t>
            </a:r>
            <a:r>
              <a:rPr lang="en-US" dirty="0" err="1">
                <a:solidFill>
                  <a:schemeClr val="accent4">
                    <a:lumMod val="60000"/>
                    <a:lumOff val="40000"/>
                  </a:schemeClr>
                </a:solidFill>
                <a:effectLst/>
                <a:latin typeface="Monaco" pitchFamily="2" charset="77"/>
              </a:rPr>
              <a:t>usr</a:t>
            </a:r>
            <a:r>
              <a:rPr lang="en-US" dirty="0">
                <a:solidFill>
                  <a:schemeClr val="accent4">
                    <a:lumMod val="60000"/>
                    <a:lumOff val="40000"/>
                  </a:schemeClr>
                </a:solidFill>
                <a:effectLst/>
                <a:latin typeface="Monaco" pitchFamily="2" charset="77"/>
              </a:rPr>
              <a:t>/local/bin/</a:t>
            </a:r>
            <a:r>
              <a:rPr lang="en-US" dirty="0" err="1">
                <a:solidFill>
                  <a:schemeClr val="accent4">
                    <a:lumMod val="60000"/>
                    <a:lumOff val="40000"/>
                  </a:schemeClr>
                </a:solidFill>
                <a:effectLst/>
                <a:latin typeface="Monaco" pitchFamily="2" charset="77"/>
              </a:rPr>
              <a:t>cmake-easyinstall</a:t>
            </a:r>
            <a:r>
              <a:rPr lang="en-US" dirty="0">
                <a:solidFill>
                  <a:schemeClr val="accent4">
                    <a:lumMod val="60000"/>
                    <a:lumOff val="40000"/>
                  </a:schemeClr>
                </a:solidFill>
                <a:effectLst/>
                <a:latin typeface="Monaco" pitchFamily="2" charset="77"/>
              </a:rPr>
              <a:t> https://</a:t>
            </a:r>
            <a:r>
              <a:rPr lang="en-US" dirty="0" err="1">
                <a:solidFill>
                  <a:schemeClr val="accent4">
                    <a:lumMod val="60000"/>
                    <a:lumOff val="40000"/>
                  </a:schemeClr>
                </a:solidFill>
                <a:effectLst/>
                <a:latin typeface="Monaco" pitchFamily="2" charset="77"/>
              </a:rPr>
              <a:t>git.io</a:t>
            </a:r>
            <a:r>
              <a:rPr lang="en-US" dirty="0">
                <a:solidFill>
                  <a:schemeClr val="accent4">
                    <a:lumMod val="60000"/>
                    <a:lumOff val="40000"/>
                  </a:schemeClr>
                </a:solidFill>
                <a:effectLst/>
                <a:latin typeface="Monaco" pitchFamily="2" charset="77"/>
              </a:rPr>
              <a:t>/</a:t>
            </a:r>
            <a:r>
              <a:rPr lang="en-US" dirty="0" err="1">
                <a:solidFill>
                  <a:schemeClr val="accent4">
                    <a:lumMod val="60000"/>
                    <a:lumOff val="40000"/>
                  </a:schemeClr>
                </a:solidFill>
                <a:effectLst/>
                <a:latin typeface="Monaco" pitchFamily="2" charset="77"/>
              </a:rPr>
              <a:t>JvLxY</a:t>
            </a:r>
            <a:endParaRPr lang="en-US" dirty="0">
              <a:solidFill>
                <a:schemeClr val="accent4">
                  <a:lumMod val="60000"/>
                  <a:lumOff val="40000"/>
                </a:schemeClr>
              </a:solidFill>
              <a:effectLst/>
              <a:latin typeface="Monaco" pitchFamily="2" charset="77"/>
            </a:endParaRPr>
          </a:p>
          <a:p>
            <a:r>
              <a:rPr lang="en-US" dirty="0" err="1">
                <a:solidFill>
                  <a:schemeClr val="bg1">
                    <a:lumMod val="95000"/>
                  </a:schemeClr>
                </a:solidFill>
                <a:effectLst/>
                <a:latin typeface="Monaco" pitchFamily="2" charset="77"/>
              </a:rPr>
              <a:t>chmod</a:t>
            </a:r>
            <a:r>
              <a:rPr lang="en-US" dirty="0">
                <a:solidFill>
                  <a:schemeClr val="bg1">
                    <a:lumMod val="95000"/>
                  </a:schemeClr>
                </a:solidFill>
                <a:effectLst/>
                <a:latin typeface="Monaco" pitchFamily="2" charset="77"/>
              </a:rPr>
              <a:t> </a:t>
            </a:r>
            <a:r>
              <a:rPr lang="en-US" dirty="0" err="1">
                <a:solidFill>
                  <a:schemeClr val="bg1">
                    <a:lumMod val="95000"/>
                  </a:schemeClr>
                </a:solidFill>
                <a:effectLst/>
                <a:latin typeface="Monaco" pitchFamily="2" charset="77"/>
              </a:rPr>
              <a:t>a+x</a:t>
            </a:r>
            <a:r>
              <a:rPr lang="en-US" dirty="0">
                <a:solidFill>
                  <a:schemeClr val="bg1">
                    <a:lumMod val="95000"/>
                  </a:schemeClr>
                </a:solidFill>
                <a:effectLst/>
                <a:latin typeface="Monaco" pitchFamily="2" charset="77"/>
              </a:rPr>
              <a:t> /</a:t>
            </a:r>
            <a:r>
              <a:rPr lang="en-US" dirty="0" err="1">
                <a:solidFill>
                  <a:schemeClr val="bg1">
                    <a:lumMod val="95000"/>
                  </a:schemeClr>
                </a:solidFill>
                <a:effectLst/>
                <a:latin typeface="Monaco" pitchFamily="2" charset="77"/>
              </a:rPr>
              <a:t>usr</a:t>
            </a:r>
            <a:r>
              <a:rPr lang="en-US" dirty="0">
                <a:solidFill>
                  <a:schemeClr val="bg1">
                    <a:lumMod val="95000"/>
                  </a:schemeClr>
                </a:solidFill>
                <a:effectLst/>
                <a:latin typeface="Monaco" pitchFamily="2" charset="77"/>
              </a:rPr>
              <a:t>/local/bin/</a:t>
            </a:r>
            <a:r>
              <a:rPr lang="en-US" dirty="0" err="1">
                <a:solidFill>
                  <a:schemeClr val="bg1">
                    <a:lumMod val="95000"/>
                  </a:schemeClr>
                </a:solidFill>
                <a:effectLst/>
                <a:latin typeface="Monaco" pitchFamily="2" charset="77"/>
              </a:rPr>
              <a:t>cmake-easyinstall</a:t>
            </a:r>
            <a:endParaRPr lang="en-US" dirty="0">
              <a:solidFill>
                <a:schemeClr val="bg1">
                  <a:lumMod val="95000"/>
                </a:schemeClr>
              </a:solidFill>
              <a:effectLst/>
              <a:latin typeface="Monaco" pitchFamily="2" charset="77"/>
            </a:endParaRPr>
          </a:p>
          <a:p>
            <a:r>
              <a:rPr lang="en-US" dirty="0" err="1">
                <a:solidFill>
                  <a:schemeClr val="bg1">
                    <a:lumMod val="95000"/>
                  </a:schemeClr>
                </a:solidFill>
                <a:effectLst/>
                <a:latin typeface="Monaco" pitchFamily="2" charset="77"/>
              </a:rPr>
              <a:t>cmake-easyinstall</a:t>
            </a:r>
            <a:r>
              <a:rPr lang="en-US" dirty="0">
                <a:solidFill>
                  <a:schemeClr val="bg1">
                    <a:lumMod val="95000"/>
                  </a:schemeClr>
                </a:solidFill>
                <a:effectLst/>
                <a:latin typeface="Monaco" pitchFamily="2" charset="77"/>
              </a:rPr>
              <a:t> --prefix=/</a:t>
            </a:r>
            <a:r>
              <a:rPr lang="en-US" dirty="0" err="1">
                <a:solidFill>
                  <a:schemeClr val="bg1">
                    <a:lumMod val="95000"/>
                  </a:schemeClr>
                </a:solidFill>
                <a:effectLst/>
                <a:latin typeface="Monaco" pitchFamily="2" charset="77"/>
              </a:rPr>
              <a:t>usr</a:t>
            </a:r>
            <a:r>
              <a:rPr lang="en-US" dirty="0">
                <a:solidFill>
                  <a:schemeClr val="bg1">
                    <a:lumMod val="95000"/>
                  </a:schemeClr>
                </a:solidFill>
                <a:effectLst/>
                <a:latin typeface="Monaco" pitchFamily="2" charset="77"/>
              </a:rPr>
              <a:t>/local                     \</a:t>
            </a:r>
          </a:p>
          <a:p>
            <a:r>
              <a:rPr lang="en-US" dirty="0">
                <a:solidFill>
                  <a:schemeClr val="bg1">
                    <a:lumMod val="95000"/>
                  </a:schemeClr>
                </a:solidFill>
                <a:effectLst/>
                <a:latin typeface="Monaco" pitchFamily="2" charset="77"/>
              </a:rPr>
              <a:t>    </a:t>
            </a:r>
            <a:r>
              <a:rPr lang="en-US" dirty="0" err="1">
                <a:solidFill>
                  <a:schemeClr val="bg1">
                    <a:lumMod val="95000"/>
                  </a:schemeClr>
                </a:solidFill>
                <a:effectLst/>
                <a:latin typeface="Monaco" pitchFamily="2" charset="77"/>
              </a:rPr>
              <a:t>git+https</a:t>
            </a:r>
            <a:r>
              <a:rPr lang="en-US" dirty="0">
                <a:solidFill>
                  <a:schemeClr val="bg1">
                    <a:lumMod val="95000"/>
                  </a:schemeClr>
                </a:solidFill>
                <a:effectLst/>
                <a:latin typeface="Monaco" pitchFamily="2" charset="77"/>
              </a:rPr>
              <a:t>://</a:t>
            </a:r>
            <a:r>
              <a:rPr lang="en-US" dirty="0" err="1">
                <a:solidFill>
                  <a:schemeClr val="bg1">
                    <a:lumMod val="95000"/>
                  </a:schemeClr>
                </a:solidFill>
                <a:effectLst/>
                <a:latin typeface="Monaco" pitchFamily="2" charset="77"/>
              </a:rPr>
              <a:t>github.com</a:t>
            </a:r>
            <a:r>
              <a:rPr lang="en-US" dirty="0">
                <a:solidFill>
                  <a:schemeClr val="bg1">
                    <a:lumMod val="95000"/>
                  </a:schemeClr>
                </a:solidFill>
                <a:effectLst/>
                <a:latin typeface="Monaco" pitchFamily="2" charset="77"/>
              </a:rPr>
              <a:t>/</a:t>
            </a:r>
            <a:r>
              <a:rPr lang="en-US" dirty="0" err="1">
                <a:solidFill>
                  <a:schemeClr val="bg1">
                    <a:lumMod val="95000"/>
                  </a:schemeClr>
                </a:solidFill>
                <a:effectLst/>
                <a:latin typeface="Monaco" pitchFamily="2" charset="77"/>
              </a:rPr>
              <a:t>openPMD</a:t>
            </a:r>
            <a:r>
              <a:rPr lang="en-US" dirty="0">
                <a:solidFill>
                  <a:schemeClr val="bg1">
                    <a:lumMod val="95000"/>
                  </a:schemeClr>
                </a:solidFill>
                <a:effectLst/>
                <a:latin typeface="Monaco" pitchFamily="2" charset="77"/>
              </a:rPr>
              <a:t>/openPMD-api.git@0.14.3 \</a:t>
            </a:r>
          </a:p>
          <a:p>
            <a:r>
              <a:rPr lang="en-US" dirty="0">
                <a:solidFill>
                  <a:schemeClr val="bg1">
                    <a:lumMod val="95000"/>
                  </a:schemeClr>
                </a:solidFill>
                <a:effectLst/>
                <a:latin typeface="Monaco" pitchFamily="2" charset="77"/>
              </a:rPr>
              <a:t>          -DCMAKE_...</a:t>
            </a:r>
          </a:p>
          <a:p>
            <a:r>
              <a:rPr lang="en-US" dirty="0">
                <a:solidFill>
                  <a:schemeClr val="bg1">
                    <a:lumMod val="95000"/>
                  </a:schemeClr>
                </a:solidFill>
                <a:effectLst/>
                <a:latin typeface="Monaco" pitchFamily="2" charset="77"/>
              </a:rPr>
              <a:t>          ...</a:t>
            </a:r>
          </a:p>
        </p:txBody>
      </p:sp>
      <p:sp>
        <p:nvSpPr>
          <p:cNvPr id="7" name="TextBox 6">
            <a:extLst>
              <a:ext uri="{FF2B5EF4-FFF2-40B4-BE49-F238E27FC236}">
                <a16:creationId xmlns:a16="http://schemas.microsoft.com/office/drawing/2014/main" id="{93CB1F85-A1DD-44F1-FD61-8DA8612AB91F}"/>
              </a:ext>
            </a:extLst>
          </p:cNvPr>
          <p:cNvSpPr txBox="1"/>
          <p:nvPr/>
        </p:nvSpPr>
        <p:spPr>
          <a:xfrm>
            <a:off x="543335" y="3429000"/>
            <a:ext cx="10612077" cy="646331"/>
          </a:xfrm>
          <a:prstGeom prst="rect">
            <a:avLst/>
          </a:prstGeom>
          <a:noFill/>
        </p:spPr>
        <p:txBody>
          <a:bodyPr wrap="square">
            <a:spAutoFit/>
          </a:bodyPr>
          <a:lstStyle/>
          <a:p>
            <a:r>
              <a:rPr lang="en-US" dirty="0"/>
              <a:t>Cristian Adam, 2020:</a:t>
            </a:r>
          </a:p>
          <a:p>
            <a:r>
              <a:rPr lang="en-US" dirty="0">
                <a:hlinkClick r:id="rId4"/>
              </a:rPr>
              <a:t>https://cristianadam.eu/20200113/speeding-up-c-plus-plus-github-actions-using-</a:t>
            </a:r>
            <a:r>
              <a:rPr lang="en-US" b="1" dirty="0">
                <a:hlinkClick r:id="rId4"/>
              </a:rPr>
              <a:t>ccache</a:t>
            </a:r>
            <a:r>
              <a:rPr lang="en-US" dirty="0">
                <a:hlinkClick r:id="rId4"/>
              </a:rPr>
              <a:t>/</a:t>
            </a:r>
            <a:endParaRPr lang="en-US" dirty="0"/>
          </a:p>
        </p:txBody>
      </p:sp>
      <p:sp>
        <p:nvSpPr>
          <p:cNvPr id="8" name="TextBox 7">
            <a:extLst>
              <a:ext uri="{FF2B5EF4-FFF2-40B4-BE49-F238E27FC236}">
                <a16:creationId xmlns:a16="http://schemas.microsoft.com/office/drawing/2014/main" id="{5EFC89F9-67EA-F618-BFE0-58A5815E7B21}"/>
              </a:ext>
            </a:extLst>
          </p:cNvPr>
          <p:cNvSpPr txBox="1"/>
          <p:nvPr/>
        </p:nvSpPr>
        <p:spPr>
          <a:xfrm>
            <a:off x="951237" y="4075331"/>
            <a:ext cx="10204175" cy="2585323"/>
          </a:xfrm>
          <a:prstGeom prst="rect">
            <a:avLst/>
          </a:prstGeom>
          <a:solidFill>
            <a:schemeClr val="tx1">
              <a:lumMod val="75000"/>
              <a:lumOff val="25000"/>
            </a:schemeClr>
          </a:solidFill>
        </p:spPr>
        <p:txBody>
          <a:bodyPr wrap="square">
            <a:spAutoFit/>
          </a:bodyPr>
          <a:lstStyle/>
          <a:p>
            <a:r>
              <a:rPr lang="en-US" dirty="0">
                <a:solidFill>
                  <a:schemeClr val="bg1">
                    <a:lumMod val="95000"/>
                  </a:schemeClr>
                </a:solidFill>
                <a:latin typeface="Monaco" pitchFamily="2" charset="77"/>
              </a:rPr>
              <a:t>- name: </a:t>
            </a:r>
            <a:r>
              <a:rPr lang="en-US" dirty="0" err="1">
                <a:solidFill>
                  <a:schemeClr val="bg1">
                    <a:lumMod val="95000"/>
                  </a:schemeClr>
                </a:solidFill>
                <a:latin typeface="Monaco" pitchFamily="2" charset="77"/>
              </a:rPr>
              <a:t>ccache</a:t>
            </a:r>
            <a:r>
              <a:rPr lang="en-US" dirty="0">
                <a:solidFill>
                  <a:schemeClr val="bg1">
                    <a:lumMod val="95000"/>
                  </a:schemeClr>
                </a:solidFill>
                <a:latin typeface="Monaco" pitchFamily="2" charset="77"/>
              </a:rPr>
              <a:t> cache files</a:t>
            </a:r>
          </a:p>
          <a:p>
            <a:r>
              <a:rPr lang="en-US" dirty="0">
                <a:solidFill>
                  <a:schemeClr val="bg1">
                    <a:lumMod val="95000"/>
                  </a:schemeClr>
                </a:solidFill>
                <a:latin typeface="Monaco" pitchFamily="2" charset="77"/>
              </a:rPr>
              <a:t>    uses: </a:t>
            </a:r>
            <a:r>
              <a:rPr lang="en-US" dirty="0">
                <a:solidFill>
                  <a:schemeClr val="accent4">
                    <a:lumMod val="60000"/>
                    <a:lumOff val="40000"/>
                  </a:schemeClr>
                </a:solidFill>
                <a:latin typeface="Monaco" pitchFamily="2" charset="77"/>
              </a:rPr>
              <a:t>actions/cache</a:t>
            </a:r>
            <a:r>
              <a:rPr lang="en-US" dirty="0">
                <a:solidFill>
                  <a:schemeClr val="bg1">
                    <a:lumMod val="95000"/>
                  </a:schemeClr>
                </a:solidFill>
                <a:latin typeface="Monaco" pitchFamily="2" charset="77"/>
              </a:rPr>
              <a:t>@v1.1.0</a:t>
            </a:r>
          </a:p>
          <a:p>
            <a:r>
              <a:rPr lang="en-US" dirty="0">
                <a:solidFill>
                  <a:schemeClr val="bg1">
                    <a:lumMod val="95000"/>
                  </a:schemeClr>
                </a:solidFill>
                <a:latin typeface="Monaco" pitchFamily="2" charset="77"/>
              </a:rPr>
              <a:t>    path: $HOME/.</a:t>
            </a:r>
            <a:r>
              <a:rPr lang="en-US" dirty="0" err="1">
                <a:solidFill>
                  <a:schemeClr val="bg1">
                    <a:lumMod val="95000"/>
                  </a:schemeClr>
                </a:solidFill>
                <a:latin typeface="Monaco" pitchFamily="2" charset="77"/>
              </a:rPr>
              <a:t>ccache</a:t>
            </a:r>
            <a:endParaRPr lang="en-US" dirty="0">
              <a:solidFill>
                <a:schemeClr val="bg1">
                  <a:lumMod val="95000"/>
                </a:schemeClr>
              </a:solidFill>
              <a:latin typeface="Monaco" pitchFamily="2" charset="77"/>
            </a:endParaRPr>
          </a:p>
          <a:p>
            <a:endParaRPr lang="en-US" dirty="0">
              <a:solidFill>
                <a:schemeClr val="bg1">
                  <a:lumMod val="95000"/>
                </a:schemeClr>
              </a:solidFill>
              <a:latin typeface="Monaco" pitchFamily="2" charset="77"/>
            </a:endParaRPr>
          </a:p>
          <a:p>
            <a:r>
              <a:rPr lang="en-US" dirty="0">
                <a:solidFill>
                  <a:schemeClr val="bg1">
                    <a:lumMod val="95000"/>
                  </a:schemeClr>
                </a:solidFill>
                <a:latin typeface="Monaco" pitchFamily="2" charset="77"/>
              </a:rPr>
              <a:t>- name: build source</a:t>
            </a:r>
          </a:p>
          <a:p>
            <a:r>
              <a:rPr lang="en-US" dirty="0">
                <a:solidFill>
                  <a:schemeClr val="bg1">
                    <a:lumMod val="95000"/>
                  </a:schemeClr>
                </a:solidFill>
                <a:latin typeface="Monaco" pitchFamily="2" charset="77"/>
              </a:rPr>
              <a:t>  run: |</a:t>
            </a:r>
          </a:p>
          <a:p>
            <a:r>
              <a:rPr lang="en-US" dirty="0">
                <a:solidFill>
                  <a:schemeClr val="bg1">
                    <a:lumMod val="95000"/>
                  </a:schemeClr>
                </a:solidFill>
                <a:latin typeface="Monaco" pitchFamily="2" charset="77"/>
              </a:rPr>
              <a:t>    </a:t>
            </a:r>
            <a:r>
              <a:rPr lang="en-US" dirty="0" err="1">
                <a:solidFill>
                  <a:schemeClr val="bg1">
                    <a:lumMod val="95000"/>
                  </a:schemeClr>
                </a:solidFill>
                <a:latin typeface="Monaco" pitchFamily="2" charset="77"/>
              </a:rPr>
              <a:t>sudo</a:t>
            </a:r>
            <a:r>
              <a:rPr lang="en-US" dirty="0">
                <a:solidFill>
                  <a:schemeClr val="bg1">
                    <a:lumMod val="95000"/>
                  </a:schemeClr>
                </a:solidFill>
                <a:latin typeface="Monaco" pitchFamily="2" charset="77"/>
              </a:rPr>
              <a:t> apt install -y </a:t>
            </a:r>
            <a:r>
              <a:rPr lang="en-US" dirty="0" err="1">
                <a:solidFill>
                  <a:schemeClr val="bg1">
                    <a:lumMod val="95000"/>
                  </a:schemeClr>
                </a:solidFill>
                <a:latin typeface="Monaco" pitchFamily="2" charset="77"/>
              </a:rPr>
              <a:t>ccache</a:t>
            </a:r>
            <a:endParaRPr lang="en-US" dirty="0">
              <a:solidFill>
                <a:schemeClr val="bg1">
                  <a:lumMod val="95000"/>
                </a:schemeClr>
              </a:solidFill>
              <a:latin typeface="Monaco" pitchFamily="2" charset="77"/>
            </a:endParaRPr>
          </a:p>
          <a:p>
            <a:r>
              <a:rPr lang="en-US" dirty="0">
                <a:solidFill>
                  <a:schemeClr val="bg1">
                    <a:lumMod val="95000"/>
                  </a:schemeClr>
                </a:solidFill>
                <a:latin typeface="Monaco" pitchFamily="2" charset="77"/>
              </a:rPr>
              <a:t>    </a:t>
            </a:r>
            <a:r>
              <a:rPr lang="en-US" dirty="0" err="1">
                <a:solidFill>
                  <a:schemeClr val="bg1">
                    <a:lumMod val="95000"/>
                  </a:schemeClr>
                </a:solidFill>
                <a:latin typeface="Monaco" pitchFamily="2" charset="77"/>
              </a:rPr>
              <a:t>ccache</a:t>
            </a:r>
            <a:r>
              <a:rPr lang="en-US" dirty="0">
                <a:solidFill>
                  <a:schemeClr val="bg1">
                    <a:lumMod val="95000"/>
                  </a:schemeClr>
                </a:solidFill>
                <a:latin typeface="Monaco" pitchFamily="2" charset="77"/>
              </a:rPr>
              <a:t> --set-config=</a:t>
            </a:r>
            <a:r>
              <a:rPr lang="en-US" dirty="0" err="1">
                <a:solidFill>
                  <a:schemeClr val="bg1">
                    <a:lumMod val="95000"/>
                  </a:schemeClr>
                </a:solidFill>
                <a:latin typeface="Monaco" pitchFamily="2" charset="77"/>
              </a:rPr>
              <a:t>max_size</a:t>
            </a:r>
            <a:r>
              <a:rPr lang="en-US" dirty="0">
                <a:solidFill>
                  <a:schemeClr val="bg1">
                    <a:lumMod val="95000"/>
                  </a:schemeClr>
                </a:solidFill>
                <a:latin typeface="Monaco" pitchFamily="2" charset="77"/>
              </a:rPr>
              <a:t>=10.0G [</a:t>
            </a:r>
            <a:r>
              <a:rPr lang="en-US" dirty="0" err="1">
                <a:solidFill>
                  <a:schemeClr val="bg1">
                    <a:lumMod val="95000"/>
                  </a:schemeClr>
                </a:solidFill>
                <a:latin typeface="Monaco" pitchFamily="2" charset="77"/>
              </a:rPr>
              <a:t>WarpX</a:t>
            </a:r>
            <a:r>
              <a:rPr lang="en-US" dirty="0">
                <a:solidFill>
                  <a:schemeClr val="bg1">
                    <a:lumMod val="95000"/>
                  </a:schemeClr>
                </a:solidFill>
                <a:latin typeface="Monaco" pitchFamily="2" charset="77"/>
              </a:rPr>
              <a:t>]</a:t>
            </a:r>
            <a:endParaRPr lang="en-US" dirty="0">
              <a:solidFill>
                <a:schemeClr val="accent4">
                  <a:lumMod val="60000"/>
                  <a:lumOff val="40000"/>
                </a:schemeClr>
              </a:solidFill>
              <a:latin typeface="Monaco" pitchFamily="2" charset="77"/>
            </a:endParaRPr>
          </a:p>
          <a:p>
            <a:r>
              <a:rPr lang="en-US" dirty="0">
                <a:solidFill>
                  <a:schemeClr val="accent4">
                    <a:lumMod val="60000"/>
                    <a:lumOff val="40000"/>
                  </a:schemeClr>
                </a:solidFill>
                <a:latin typeface="Monaco" pitchFamily="2" charset="77"/>
              </a:rPr>
              <a:t>    </a:t>
            </a:r>
            <a:r>
              <a:rPr lang="en-US" dirty="0" err="1">
                <a:solidFill>
                  <a:schemeClr val="accent4">
                    <a:lumMod val="60000"/>
                    <a:lumOff val="40000"/>
                  </a:schemeClr>
                </a:solidFill>
                <a:latin typeface="Monaco" pitchFamily="2" charset="77"/>
              </a:rPr>
              <a:t>cmake</a:t>
            </a:r>
            <a:r>
              <a:rPr lang="en-US" dirty="0">
                <a:solidFill>
                  <a:schemeClr val="accent4">
                    <a:lumMod val="60000"/>
                    <a:lumOff val="40000"/>
                  </a:schemeClr>
                </a:solidFill>
                <a:latin typeface="Monaco" pitchFamily="2" charset="77"/>
              </a:rPr>
              <a:t> ... -DCMAKE_CXX_COMPILER_LAUNCHER=</a:t>
            </a:r>
            <a:r>
              <a:rPr lang="en-US" dirty="0" err="1">
                <a:solidFill>
                  <a:schemeClr val="accent4">
                    <a:lumMod val="60000"/>
                    <a:lumOff val="40000"/>
                  </a:schemeClr>
                </a:solidFill>
                <a:latin typeface="Monaco" pitchFamily="2" charset="77"/>
              </a:rPr>
              <a:t>ccache</a:t>
            </a:r>
            <a:endParaRPr lang="en-US" dirty="0">
              <a:solidFill>
                <a:srgbClr val="F2F2F2"/>
              </a:solidFill>
              <a:effectLst/>
              <a:latin typeface="Monaco" pitchFamily="2" charset="77"/>
            </a:endParaRPr>
          </a:p>
        </p:txBody>
      </p:sp>
    </p:spTree>
    <p:extLst>
      <p:ext uri="{BB962C8B-B14F-4D97-AF65-F5344CB8AC3E}">
        <p14:creationId xmlns:p14="http://schemas.microsoft.com/office/powerpoint/2010/main" val="364744083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1FC4CC-92CB-AF2C-CC3D-592A0E94682A}"/>
              </a:ext>
            </a:extLst>
          </p:cNvPr>
          <p:cNvSpPr>
            <a:spLocks noGrp="1"/>
          </p:cNvSpPr>
          <p:nvPr>
            <p:ph type="title"/>
          </p:nvPr>
        </p:nvSpPr>
        <p:spPr/>
        <p:txBody>
          <a:bodyPr/>
          <a:lstStyle/>
          <a:p>
            <a:r>
              <a:rPr lang="en-US" dirty="0"/>
              <a:t>Hints from the front lines</a:t>
            </a:r>
          </a:p>
        </p:txBody>
      </p:sp>
      <p:sp>
        <p:nvSpPr>
          <p:cNvPr id="8" name="TextBox 7">
            <a:extLst>
              <a:ext uri="{FF2B5EF4-FFF2-40B4-BE49-F238E27FC236}">
                <a16:creationId xmlns:a16="http://schemas.microsoft.com/office/drawing/2014/main" id="{5EFC89F9-67EA-F618-BFE0-58A5815E7B21}"/>
              </a:ext>
            </a:extLst>
          </p:cNvPr>
          <p:cNvSpPr txBox="1"/>
          <p:nvPr/>
        </p:nvSpPr>
        <p:spPr>
          <a:xfrm>
            <a:off x="777621" y="1779687"/>
            <a:ext cx="9663838" cy="5078313"/>
          </a:xfrm>
          <a:prstGeom prst="rect">
            <a:avLst/>
          </a:prstGeom>
          <a:solidFill>
            <a:schemeClr val="tx1">
              <a:lumMod val="75000"/>
              <a:lumOff val="25000"/>
            </a:schemeClr>
          </a:solidFill>
        </p:spPr>
        <p:txBody>
          <a:bodyPr wrap="square">
            <a:spAutoFit/>
          </a:bodyPr>
          <a:lstStyle/>
          <a:p>
            <a:r>
              <a:rPr lang="en-US" dirty="0">
                <a:solidFill>
                  <a:srgbClr val="D79921"/>
                </a:solidFill>
                <a:effectLst/>
                <a:latin typeface="Menlo" panose="020B0609030804020204" pitchFamily="49" charset="0"/>
                <a:ea typeface="Menlo" panose="020B0609030804020204" pitchFamily="49" charset="0"/>
                <a:cs typeface="Menlo" panose="020B0609030804020204" pitchFamily="49" charset="0"/>
              </a:rPr>
              <a:t>jobs</a:t>
            </a:r>
            <a:r>
              <a:rPr lang="en-US" dirty="0">
                <a:solidFill>
                  <a:srgbClr val="928374"/>
                </a:solidFill>
                <a:effectLst/>
                <a:latin typeface="Menlo" panose="020B0609030804020204" pitchFamily="49" charset="0"/>
                <a:ea typeface="Menlo" panose="020B0609030804020204" pitchFamily="49" charset="0"/>
                <a:cs typeface="Menlo" panose="020B0609030804020204" pitchFamily="49" charset="0"/>
              </a:rPr>
              <a:t>:</a:t>
            </a:r>
            <a:endParaRPr lang="en-US" dirty="0">
              <a:solidFill>
                <a:srgbClr val="3C3836"/>
              </a:solidFill>
              <a:latin typeface="Menlo" panose="020B0609030804020204" pitchFamily="49" charset="0"/>
              <a:ea typeface="Menlo" panose="020B0609030804020204" pitchFamily="49" charset="0"/>
              <a:cs typeface="Menlo" panose="020B0609030804020204" pitchFamily="49" charset="0"/>
            </a:endParaRPr>
          </a:p>
          <a:p>
            <a:r>
              <a:rPr lang="en-US" dirty="0">
                <a:solidFill>
                  <a:srgbClr val="3C3836"/>
                </a:solidFill>
                <a:effectLst/>
                <a:latin typeface="Menlo" panose="020B0609030804020204" pitchFamily="49" charset="0"/>
                <a:ea typeface="Menlo" panose="020B0609030804020204" pitchFamily="49" charset="0"/>
                <a:cs typeface="Menlo" panose="020B0609030804020204" pitchFamily="49" charset="0"/>
              </a:rPr>
              <a:t>  </a:t>
            </a:r>
            <a:r>
              <a:rPr lang="en-US" dirty="0">
                <a:solidFill>
                  <a:srgbClr val="D79921"/>
                </a:solidFill>
                <a:effectLst/>
                <a:latin typeface="Menlo" panose="020B0609030804020204" pitchFamily="49" charset="0"/>
                <a:ea typeface="Menlo" panose="020B0609030804020204" pitchFamily="49" charset="0"/>
                <a:cs typeface="Menlo" panose="020B0609030804020204" pitchFamily="49" charset="0"/>
              </a:rPr>
              <a:t>build-docs</a:t>
            </a:r>
            <a:r>
              <a:rPr lang="en-US" dirty="0">
                <a:solidFill>
                  <a:srgbClr val="928374"/>
                </a:solidFill>
                <a:effectLst/>
                <a:latin typeface="Menlo" panose="020B0609030804020204" pitchFamily="49" charset="0"/>
                <a:ea typeface="Menlo" panose="020B0609030804020204" pitchFamily="49" charset="0"/>
                <a:cs typeface="Menlo" panose="020B0609030804020204" pitchFamily="49" charset="0"/>
              </a:rPr>
              <a:t>:</a:t>
            </a:r>
            <a:endParaRPr lang="en-US" dirty="0">
              <a:solidFill>
                <a:srgbClr val="3C3836"/>
              </a:solidFill>
              <a:latin typeface="Menlo" panose="020B0609030804020204" pitchFamily="49" charset="0"/>
              <a:ea typeface="Menlo" panose="020B0609030804020204" pitchFamily="49" charset="0"/>
              <a:cs typeface="Menlo" panose="020B0609030804020204" pitchFamily="49" charset="0"/>
            </a:endParaRPr>
          </a:p>
          <a:p>
            <a:r>
              <a:rPr lang="en-US" dirty="0">
                <a:solidFill>
                  <a:srgbClr val="3C3836"/>
                </a:solidFill>
                <a:effectLst/>
                <a:latin typeface="Menlo" panose="020B0609030804020204" pitchFamily="49" charset="0"/>
                <a:ea typeface="Menlo" panose="020B0609030804020204" pitchFamily="49" charset="0"/>
                <a:cs typeface="Menlo" panose="020B0609030804020204" pitchFamily="49" charset="0"/>
              </a:rPr>
              <a:t>    </a:t>
            </a:r>
            <a:r>
              <a:rPr lang="en-US" dirty="0">
                <a:solidFill>
                  <a:srgbClr val="D79921"/>
                </a:solidFill>
                <a:effectLst/>
                <a:latin typeface="Menlo" panose="020B0609030804020204" pitchFamily="49" charset="0"/>
                <a:ea typeface="Menlo" panose="020B0609030804020204" pitchFamily="49" charset="0"/>
                <a:cs typeface="Menlo" panose="020B0609030804020204" pitchFamily="49" charset="0"/>
              </a:rPr>
              <a:t>steps</a:t>
            </a:r>
            <a:r>
              <a:rPr lang="en-US" dirty="0">
                <a:solidFill>
                  <a:srgbClr val="928374"/>
                </a:solidFill>
                <a:effectLst/>
                <a:latin typeface="Menlo" panose="020B0609030804020204" pitchFamily="49" charset="0"/>
                <a:ea typeface="Menlo" panose="020B0609030804020204" pitchFamily="49" charset="0"/>
                <a:cs typeface="Menlo" panose="020B0609030804020204" pitchFamily="49" charset="0"/>
              </a:rPr>
              <a:t>:</a:t>
            </a:r>
          </a:p>
          <a:p>
            <a:endParaRPr lang="en-US" dirty="0">
              <a:solidFill>
                <a:srgbClr val="3C3836"/>
              </a:solidFill>
              <a:latin typeface="Menlo" panose="020B0609030804020204" pitchFamily="49" charset="0"/>
              <a:ea typeface="Menlo" panose="020B0609030804020204" pitchFamily="49" charset="0"/>
              <a:cs typeface="Menlo" panose="020B0609030804020204" pitchFamily="49" charset="0"/>
            </a:endParaRPr>
          </a:p>
          <a:p>
            <a:r>
              <a:rPr lang="en-US" dirty="0">
                <a:solidFill>
                  <a:srgbClr val="3C3836"/>
                </a:solidFill>
                <a:effectLst/>
                <a:latin typeface="Menlo" panose="020B0609030804020204" pitchFamily="49" charset="0"/>
                <a:ea typeface="Menlo" panose="020B0609030804020204" pitchFamily="49" charset="0"/>
                <a:cs typeface="Menlo" panose="020B0609030804020204" pitchFamily="49" charset="0"/>
              </a:rPr>
              <a:t>    </a:t>
            </a:r>
            <a:r>
              <a:rPr lang="en-US" dirty="0">
                <a:solidFill>
                  <a:srgbClr val="D79921"/>
                </a:solidFill>
                <a:effectLst/>
                <a:latin typeface="Menlo" panose="020B0609030804020204" pitchFamily="49" charset="0"/>
                <a:ea typeface="Menlo" panose="020B0609030804020204" pitchFamily="49" charset="0"/>
                <a:cs typeface="Menlo" panose="020B0609030804020204" pitchFamily="49" charset="0"/>
              </a:rPr>
              <a:t>...</a:t>
            </a:r>
            <a:endParaRPr lang="en-US" dirty="0">
              <a:solidFill>
                <a:srgbClr val="3C3836"/>
              </a:solidFill>
              <a:latin typeface="Menlo" panose="020B0609030804020204" pitchFamily="49" charset="0"/>
              <a:ea typeface="Menlo" panose="020B0609030804020204" pitchFamily="49" charset="0"/>
              <a:cs typeface="Menlo" panose="020B0609030804020204" pitchFamily="49" charset="0"/>
            </a:endParaRPr>
          </a:p>
          <a:p>
            <a:r>
              <a:rPr lang="en-US" dirty="0">
                <a:solidFill>
                  <a:srgbClr val="3C3836"/>
                </a:solidFill>
                <a:latin typeface="Menlo" panose="020B0609030804020204" pitchFamily="49" charset="0"/>
                <a:ea typeface="Menlo" panose="020B0609030804020204" pitchFamily="49" charset="0"/>
                <a:cs typeface="Menlo" panose="020B0609030804020204" pitchFamily="49" charset="0"/>
              </a:rPr>
              <a:t>    </a:t>
            </a:r>
            <a:r>
              <a:rPr lang="en-US" dirty="0">
                <a:latin typeface="Menlo" panose="020B0609030804020204" pitchFamily="49" charset="0"/>
                <a:ea typeface="Menlo" panose="020B0609030804020204" pitchFamily="49" charset="0"/>
                <a:cs typeface="Menlo" panose="020B0609030804020204" pitchFamily="49" charset="0"/>
              </a:rPr>
              <a:t>- </a:t>
            </a:r>
            <a:r>
              <a:rPr lang="en-US" dirty="0">
                <a:solidFill>
                  <a:srgbClr val="D79921"/>
                </a:solidFill>
                <a:effectLst/>
                <a:latin typeface="Menlo" panose="020B0609030804020204" pitchFamily="49" charset="0"/>
                <a:ea typeface="Menlo" panose="020B0609030804020204" pitchFamily="49" charset="0"/>
                <a:cs typeface="Menlo" panose="020B0609030804020204" pitchFamily="49" charset="0"/>
              </a:rPr>
              <a:t>name</a:t>
            </a:r>
            <a:r>
              <a:rPr lang="en-US" dirty="0">
                <a:solidFill>
                  <a:srgbClr val="928374"/>
                </a:solidFill>
                <a:effectLst/>
                <a:latin typeface="Menlo" panose="020B0609030804020204" pitchFamily="49" charset="0"/>
                <a:ea typeface="Menlo" panose="020B0609030804020204" pitchFamily="49" charset="0"/>
                <a:cs typeface="Menlo" panose="020B0609030804020204" pitchFamily="49" charset="0"/>
              </a:rPr>
              <a:t>:</a:t>
            </a:r>
            <a:r>
              <a:rPr lang="en-US" dirty="0">
                <a:solidFill>
                  <a:srgbClr val="3C3836"/>
                </a:solidFill>
                <a:effectLst/>
                <a:latin typeface="Menlo" panose="020B0609030804020204" pitchFamily="49" charset="0"/>
                <a:ea typeface="Menlo" panose="020B0609030804020204" pitchFamily="49" charset="0"/>
                <a:cs typeface="Menlo" panose="020B0609030804020204" pitchFamily="49" charset="0"/>
              </a:rPr>
              <a:t> </a:t>
            </a:r>
            <a:r>
              <a:rPr lang="en-US" dirty="0">
                <a:solidFill>
                  <a:srgbClr val="458588"/>
                </a:solidFill>
                <a:effectLst/>
                <a:latin typeface="Menlo" panose="020B0609030804020204" pitchFamily="49" charset="0"/>
                <a:ea typeface="Menlo" panose="020B0609030804020204" pitchFamily="49" charset="0"/>
                <a:cs typeface="Menlo" panose="020B0609030804020204" pitchFamily="49" charset="0"/>
              </a:rPr>
              <a:t>Build documentation</a:t>
            </a:r>
            <a:endParaRPr lang="en-US" dirty="0">
              <a:solidFill>
                <a:srgbClr val="3C3836"/>
              </a:solidFill>
              <a:latin typeface="Menlo" panose="020B0609030804020204" pitchFamily="49" charset="0"/>
              <a:ea typeface="Menlo" panose="020B0609030804020204" pitchFamily="49" charset="0"/>
              <a:cs typeface="Menlo" panose="020B0609030804020204" pitchFamily="49" charset="0"/>
            </a:endParaRPr>
          </a:p>
          <a:p>
            <a:r>
              <a:rPr lang="en-US" dirty="0">
                <a:solidFill>
                  <a:srgbClr val="3C3836"/>
                </a:solidFill>
                <a:effectLst/>
                <a:latin typeface="Menlo" panose="020B0609030804020204" pitchFamily="49" charset="0"/>
                <a:ea typeface="Menlo" panose="020B0609030804020204" pitchFamily="49" charset="0"/>
                <a:cs typeface="Menlo" panose="020B0609030804020204" pitchFamily="49" charset="0"/>
              </a:rPr>
              <a:t>      </a:t>
            </a:r>
            <a:r>
              <a:rPr lang="en-US" dirty="0">
                <a:solidFill>
                  <a:srgbClr val="D79921"/>
                </a:solidFill>
                <a:effectLst/>
                <a:latin typeface="Menlo" panose="020B0609030804020204" pitchFamily="49" charset="0"/>
                <a:ea typeface="Menlo" panose="020B0609030804020204" pitchFamily="49" charset="0"/>
                <a:cs typeface="Menlo" panose="020B0609030804020204" pitchFamily="49" charset="0"/>
              </a:rPr>
              <a:t>run</a:t>
            </a:r>
            <a:r>
              <a:rPr lang="en-US" dirty="0">
                <a:solidFill>
                  <a:srgbClr val="928374"/>
                </a:solidFill>
                <a:effectLst/>
                <a:latin typeface="Menlo" panose="020B0609030804020204" pitchFamily="49" charset="0"/>
                <a:ea typeface="Menlo" panose="020B0609030804020204" pitchFamily="49" charset="0"/>
                <a:cs typeface="Menlo" panose="020B0609030804020204" pitchFamily="49" charset="0"/>
              </a:rPr>
              <a:t>:</a:t>
            </a:r>
            <a:r>
              <a:rPr lang="en-US" dirty="0">
                <a:solidFill>
                  <a:srgbClr val="3C3836"/>
                </a:solidFill>
                <a:effectLst/>
                <a:latin typeface="Menlo" panose="020B0609030804020204" pitchFamily="49" charset="0"/>
                <a:ea typeface="Menlo" panose="020B0609030804020204" pitchFamily="49" charset="0"/>
                <a:cs typeface="Menlo" panose="020B0609030804020204" pitchFamily="49" charset="0"/>
              </a:rPr>
              <a:t> </a:t>
            </a:r>
            <a:r>
              <a:rPr lang="en-US" dirty="0">
                <a:solidFill>
                  <a:srgbClr val="928374"/>
                </a:solidFill>
                <a:effectLst/>
                <a:latin typeface="Menlo" panose="020B0609030804020204" pitchFamily="49" charset="0"/>
                <a:ea typeface="Menlo" panose="020B0609030804020204" pitchFamily="49" charset="0"/>
                <a:cs typeface="Menlo" panose="020B0609030804020204" pitchFamily="49" charset="0"/>
              </a:rPr>
              <a:t>|</a:t>
            </a:r>
            <a:endParaRPr lang="en-US" dirty="0">
              <a:solidFill>
                <a:srgbClr val="98971A"/>
              </a:solidFill>
              <a:latin typeface="Menlo" panose="020B0609030804020204" pitchFamily="49" charset="0"/>
              <a:ea typeface="Menlo" panose="020B0609030804020204" pitchFamily="49" charset="0"/>
              <a:cs typeface="Menlo" panose="020B0609030804020204" pitchFamily="49" charset="0"/>
            </a:endParaRPr>
          </a:p>
          <a:p>
            <a:r>
              <a:rPr lang="en-US" dirty="0">
                <a:solidFill>
                  <a:srgbClr val="98971A"/>
                </a:solidFill>
                <a:effectLst/>
                <a:latin typeface="Menlo" panose="020B0609030804020204" pitchFamily="49" charset="0"/>
                <a:ea typeface="Menlo" panose="020B0609030804020204" pitchFamily="49" charset="0"/>
                <a:cs typeface="Menlo" panose="020B0609030804020204" pitchFamily="49" charset="0"/>
              </a:rPr>
              <a:t>        </a:t>
            </a:r>
            <a:r>
              <a:rPr lang="en-US" dirty="0" err="1">
                <a:solidFill>
                  <a:srgbClr val="98971A"/>
                </a:solidFill>
                <a:effectLst/>
                <a:latin typeface="Menlo" panose="020B0609030804020204" pitchFamily="49" charset="0"/>
                <a:ea typeface="Menlo" panose="020B0609030804020204" pitchFamily="49" charset="0"/>
                <a:cs typeface="Menlo" panose="020B0609030804020204" pitchFamily="49" charset="0"/>
              </a:rPr>
              <a:t>mkdir</a:t>
            </a:r>
            <a:r>
              <a:rPr lang="en-US" dirty="0">
                <a:solidFill>
                  <a:srgbClr val="98971A"/>
                </a:solidFill>
                <a:effectLst/>
                <a:latin typeface="Menlo" panose="020B0609030804020204" pitchFamily="49" charset="0"/>
                <a:ea typeface="Menlo" panose="020B0609030804020204" pitchFamily="49" charset="0"/>
                <a:cs typeface="Menlo" panose="020B0609030804020204" pitchFamily="49" charset="0"/>
              </a:rPr>
              <a:t> </a:t>
            </a:r>
            <a:r>
              <a:rPr lang="en-US" dirty="0" err="1">
                <a:solidFill>
                  <a:srgbClr val="98971A"/>
                </a:solidFill>
                <a:effectLst/>
                <a:latin typeface="Menlo" panose="020B0609030804020204" pitchFamily="49" charset="0"/>
                <a:ea typeface="Menlo" panose="020B0609030804020204" pitchFamily="49" charset="0"/>
                <a:cs typeface="Menlo" panose="020B0609030804020204" pitchFamily="49" charset="0"/>
              </a:rPr>
              <a:t>gh</a:t>
            </a:r>
            <a:r>
              <a:rPr lang="en-US" dirty="0">
                <a:solidFill>
                  <a:srgbClr val="98971A"/>
                </a:solidFill>
                <a:effectLst/>
                <a:latin typeface="Menlo" panose="020B0609030804020204" pitchFamily="49" charset="0"/>
                <a:ea typeface="Menlo" panose="020B0609030804020204" pitchFamily="49" charset="0"/>
                <a:cs typeface="Menlo" panose="020B0609030804020204" pitchFamily="49" charset="0"/>
              </a:rPr>
              <a:t>-pages</a:t>
            </a:r>
          </a:p>
          <a:p>
            <a:r>
              <a:rPr lang="en-US" dirty="0">
                <a:solidFill>
                  <a:srgbClr val="98971A"/>
                </a:solidFill>
                <a:latin typeface="Menlo" panose="020B0609030804020204" pitchFamily="49" charset="0"/>
                <a:ea typeface="Menlo" panose="020B0609030804020204" pitchFamily="49" charset="0"/>
                <a:cs typeface="Menlo" panose="020B0609030804020204" pitchFamily="49" charset="0"/>
              </a:rPr>
              <a:t>        </a:t>
            </a:r>
            <a:r>
              <a:rPr lang="en-US" dirty="0">
                <a:solidFill>
                  <a:srgbClr val="98971A"/>
                </a:solidFill>
                <a:effectLst/>
                <a:latin typeface="Menlo" panose="020B0609030804020204" pitchFamily="49" charset="0"/>
                <a:ea typeface="Menlo" panose="020B0609030804020204" pitchFamily="49" charset="0"/>
                <a:cs typeface="Menlo" panose="020B0609030804020204" pitchFamily="49" charset="0"/>
              </a:rPr>
              <a:t>touch </a:t>
            </a:r>
            <a:r>
              <a:rPr lang="en-US" dirty="0" err="1">
                <a:solidFill>
                  <a:srgbClr val="98971A"/>
                </a:solidFill>
                <a:effectLst/>
                <a:latin typeface="Menlo" panose="020B0609030804020204" pitchFamily="49" charset="0"/>
                <a:ea typeface="Menlo" panose="020B0609030804020204" pitchFamily="49" charset="0"/>
                <a:cs typeface="Menlo" panose="020B0609030804020204" pitchFamily="49" charset="0"/>
              </a:rPr>
              <a:t>gh</a:t>
            </a:r>
            <a:r>
              <a:rPr lang="en-US" dirty="0">
                <a:solidFill>
                  <a:srgbClr val="98971A"/>
                </a:solidFill>
                <a:effectLst/>
                <a:latin typeface="Menlo" panose="020B0609030804020204" pitchFamily="49" charset="0"/>
                <a:ea typeface="Menlo" panose="020B0609030804020204" pitchFamily="49" charset="0"/>
                <a:cs typeface="Menlo" panose="020B0609030804020204" pitchFamily="49" charset="0"/>
              </a:rPr>
              <a:t>-pages/.</a:t>
            </a:r>
            <a:r>
              <a:rPr lang="en-US" dirty="0" err="1">
                <a:solidFill>
                  <a:srgbClr val="98971A"/>
                </a:solidFill>
                <a:effectLst/>
                <a:latin typeface="Menlo" panose="020B0609030804020204" pitchFamily="49" charset="0"/>
                <a:ea typeface="Menlo" panose="020B0609030804020204" pitchFamily="49" charset="0"/>
                <a:cs typeface="Menlo" panose="020B0609030804020204" pitchFamily="49" charset="0"/>
              </a:rPr>
              <a:t>nojekyll</a:t>
            </a:r>
            <a:endParaRPr lang="en-US" dirty="0">
              <a:solidFill>
                <a:srgbClr val="98971A"/>
              </a:solidFill>
              <a:latin typeface="Menlo" panose="020B0609030804020204" pitchFamily="49" charset="0"/>
              <a:ea typeface="Menlo" panose="020B0609030804020204" pitchFamily="49" charset="0"/>
              <a:cs typeface="Menlo" panose="020B0609030804020204" pitchFamily="49" charset="0"/>
            </a:endParaRPr>
          </a:p>
          <a:p>
            <a:r>
              <a:rPr lang="en-US" dirty="0">
                <a:solidFill>
                  <a:srgbClr val="98971A"/>
                </a:solidFill>
                <a:effectLst/>
                <a:latin typeface="Menlo" panose="020B0609030804020204" pitchFamily="49" charset="0"/>
                <a:ea typeface="Menlo" panose="020B0609030804020204" pitchFamily="49" charset="0"/>
                <a:cs typeface="Menlo" panose="020B0609030804020204" pitchFamily="49" charset="0"/>
              </a:rPr>
              <a:t>        cd docs/</a:t>
            </a:r>
          </a:p>
          <a:p>
            <a:r>
              <a:rPr lang="en-US" dirty="0">
                <a:solidFill>
                  <a:srgbClr val="98971A"/>
                </a:solidFill>
                <a:latin typeface="Menlo" panose="020B0609030804020204" pitchFamily="49" charset="0"/>
                <a:ea typeface="Menlo" panose="020B0609030804020204" pitchFamily="49" charset="0"/>
                <a:cs typeface="Menlo" panose="020B0609030804020204" pitchFamily="49" charset="0"/>
              </a:rPr>
              <a:t>        </a:t>
            </a:r>
            <a:r>
              <a:rPr lang="en-US" dirty="0">
                <a:solidFill>
                  <a:srgbClr val="98971A"/>
                </a:solidFill>
                <a:effectLst/>
                <a:latin typeface="Menlo" panose="020B0609030804020204" pitchFamily="49" charset="0"/>
                <a:ea typeface="Menlo" panose="020B0609030804020204" pitchFamily="49" charset="0"/>
                <a:cs typeface="Menlo" panose="020B0609030804020204" pitchFamily="49" charset="0"/>
              </a:rPr>
              <a:t>poetry run sphinx-build -b html . _build</a:t>
            </a:r>
          </a:p>
          <a:p>
            <a:r>
              <a:rPr lang="en-US" dirty="0">
                <a:solidFill>
                  <a:srgbClr val="98971A"/>
                </a:solidFill>
                <a:latin typeface="Menlo" panose="020B0609030804020204" pitchFamily="49" charset="0"/>
                <a:ea typeface="Menlo" panose="020B0609030804020204" pitchFamily="49" charset="0"/>
                <a:cs typeface="Menlo" panose="020B0609030804020204" pitchFamily="49" charset="0"/>
              </a:rPr>
              <a:t>        </a:t>
            </a:r>
            <a:r>
              <a:rPr lang="en-US" dirty="0">
                <a:solidFill>
                  <a:srgbClr val="98971A"/>
                </a:solidFill>
                <a:effectLst/>
                <a:latin typeface="Menlo" panose="020B0609030804020204" pitchFamily="49" charset="0"/>
                <a:ea typeface="Menlo" panose="020B0609030804020204" pitchFamily="49" charset="0"/>
                <a:cs typeface="Menlo" panose="020B0609030804020204" pitchFamily="49" charset="0"/>
              </a:rPr>
              <a:t>cp -r _build/* ../</a:t>
            </a:r>
            <a:r>
              <a:rPr lang="en-US" dirty="0" err="1">
                <a:solidFill>
                  <a:srgbClr val="98971A"/>
                </a:solidFill>
                <a:effectLst/>
                <a:latin typeface="Menlo" panose="020B0609030804020204" pitchFamily="49" charset="0"/>
                <a:ea typeface="Menlo" panose="020B0609030804020204" pitchFamily="49" charset="0"/>
                <a:cs typeface="Menlo" panose="020B0609030804020204" pitchFamily="49" charset="0"/>
              </a:rPr>
              <a:t>gh</a:t>
            </a:r>
            <a:r>
              <a:rPr lang="en-US" dirty="0">
                <a:solidFill>
                  <a:srgbClr val="98971A"/>
                </a:solidFill>
                <a:effectLst/>
                <a:latin typeface="Menlo" panose="020B0609030804020204" pitchFamily="49" charset="0"/>
                <a:ea typeface="Menlo" panose="020B0609030804020204" pitchFamily="49" charset="0"/>
                <a:cs typeface="Menlo" panose="020B0609030804020204" pitchFamily="49" charset="0"/>
              </a:rPr>
              <a:t>-pages/</a:t>
            </a:r>
          </a:p>
          <a:p>
            <a:endParaRPr lang="en-US" dirty="0">
              <a:solidFill>
                <a:srgbClr val="3C3836"/>
              </a:solidFill>
              <a:latin typeface="Menlo" panose="020B0609030804020204" pitchFamily="49" charset="0"/>
              <a:ea typeface="Menlo" panose="020B0609030804020204" pitchFamily="49" charset="0"/>
              <a:cs typeface="Menlo" panose="020B0609030804020204" pitchFamily="49" charset="0"/>
            </a:endParaRPr>
          </a:p>
          <a:p>
            <a:r>
              <a:rPr lang="en-US" dirty="0">
                <a:solidFill>
                  <a:srgbClr val="3C3836"/>
                </a:solidFill>
                <a:latin typeface="Menlo" panose="020B0609030804020204" pitchFamily="49" charset="0"/>
                <a:ea typeface="Menlo" panose="020B0609030804020204" pitchFamily="49" charset="0"/>
                <a:cs typeface="Menlo" panose="020B0609030804020204" pitchFamily="49" charset="0"/>
              </a:rPr>
              <a:t>    </a:t>
            </a:r>
            <a:r>
              <a:rPr lang="en-US" dirty="0">
                <a:latin typeface="Menlo" panose="020B0609030804020204" pitchFamily="49" charset="0"/>
                <a:ea typeface="Menlo" panose="020B0609030804020204" pitchFamily="49" charset="0"/>
                <a:cs typeface="Menlo" panose="020B0609030804020204" pitchFamily="49" charset="0"/>
              </a:rPr>
              <a:t>- </a:t>
            </a:r>
            <a:r>
              <a:rPr lang="en-US" dirty="0">
                <a:solidFill>
                  <a:srgbClr val="D79921"/>
                </a:solidFill>
                <a:effectLst/>
                <a:latin typeface="Menlo" panose="020B0609030804020204" pitchFamily="49" charset="0"/>
                <a:ea typeface="Menlo" panose="020B0609030804020204" pitchFamily="49" charset="0"/>
                <a:cs typeface="Menlo" panose="020B0609030804020204" pitchFamily="49" charset="0"/>
              </a:rPr>
              <a:t>name</a:t>
            </a:r>
            <a:r>
              <a:rPr lang="en-US" dirty="0">
                <a:solidFill>
                  <a:srgbClr val="928374"/>
                </a:solidFill>
                <a:effectLst/>
                <a:latin typeface="Menlo" panose="020B0609030804020204" pitchFamily="49" charset="0"/>
                <a:ea typeface="Menlo" panose="020B0609030804020204" pitchFamily="49" charset="0"/>
                <a:cs typeface="Menlo" panose="020B0609030804020204" pitchFamily="49" charset="0"/>
              </a:rPr>
              <a:t>:</a:t>
            </a:r>
            <a:r>
              <a:rPr lang="en-US" dirty="0">
                <a:solidFill>
                  <a:srgbClr val="3C3836"/>
                </a:solidFill>
                <a:effectLst/>
                <a:latin typeface="Menlo" panose="020B0609030804020204" pitchFamily="49" charset="0"/>
                <a:ea typeface="Menlo" panose="020B0609030804020204" pitchFamily="49" charset="0"/>
                <a:cs typeface="Menlo" panose="020B0609030804020204" pitchFamily="49" charset="0"/>
              </a:rPr>
              <a:t> </a:t>
            </a:r>
            <a:r>
              <a:rPr lang="en-US" dirty="0">
                <a:solidFill>
                  <a:srgbClr val="458588"/>
                </a:solidFill>
                <a:effectLst/>
                <a:latin typeface="Menlo" panose="020B0609030804020204" pitchFamily="49" charset="0"/>
                <a:ea typeface="Menlo" panose="020B0609030804020204" pitchFamily="49" charset="0"/>
                <a:cs typeface="Menlo" panose="020B0609030804020204" pitchFamily="49" charset="0"/>
              </a:rPr>
              <a:t>Deploy documentation</a:t>
            </a:r>
            <a:endParaRPr lang="en-US" dirty="0">
              <a:solidFill>
                <a:srgbClr val="3C3836"/>
              </a:solidFill>
              <a:latin typeface="Menlo" panose="020B0609030804020204" pitchFamily="49" charset="0"/>
              <a:ea typeface="Menlo" panose="020B0609030804020204" pitchFamily="49" charset="0"/>
              <a:cs typeface="Menlo" panose="020B0609030804020204" pitchFamily="49" charset="0"/>
            </a:endParaRPr>
          </a:p>
          <a:p>
            <a:r>
              <a:rPr lang="en-US" dirty="0">
                <a:solidFill>
                  <a:srgbClr val="3C3836"/>
                </a:solidFill>
                <a:effectLst/>
                <a:latin typeface="Menlo" panose="020B0609030804020204" pitchFamily="49" charset="0"/>
                <a:ea typeface="Menlo" panose="020B0609030804020204" pitchFamily="49" charset="0"/>
                <a:cs typeface="Menlo" panose="020B0609030804020204" pitchFamily="49" charset="0"/>
              </a:rPr>
              <a:t>      </a:t>
            </a:r>
            <a:r>
              <a:rPr lang="en-US" dirty="0">
                <a:solidFill>
                  <a:srgbClr val="D79921"/>
                </a:solidFill>
                <a:effectLst/>
                <a:latin typeface="Menlo" panose="020B0609030804020204" pitchFamily="49" charset="0"/>
                <a:ea typeface="Menlo" panose="020B0609030804020204" pitchFamily="49" charset="0"/>
                <a:cs typeface="Menlo" panose="020B0609030804020204" pitchFamily="49" charset="0"/>
              </a:rPr>
              <a:t>if</a:t>
            </a:r>
            <a:r>
              <a:rPr lang="en-US" dirty="0">
                <a:solidFill>
                  <a:srgbClr val="928374"/>
                </a:solidFill>
                <a:effectLst/>
                <a:latin typeface="Menlo" panose="020B0609030804020204" pitchFamily="49" charset="0"/>
                <a:ea typeface="Menlo" panose="020B0609030804020204" pitchFamily="49" charset="0"/>
                <a:cs typeface="Menlo" panose="020B0609030804020204" pitchFamily="49" charset="0"/>
              </a:rPr>
              <a:t>:</a:t>
            </a:r>
            <a:r>
              <a:rPr lang="en-US" dirty="0">
                <a:solidFill>
                  <a:srgbClr val="3C3836"/>
                </a:solidFill>
                <a:effectLst/>
                <a:latin typeface="Menlo" panose="020B0609030804020204" pitchFamily="49" charset="0"/>
                <a:ea typeface="Menlo" panose="020B0609030804020204" pitchFamily="49" charset="0"/>
                <a:cs typeface="Menlo" panose="020B0609030804020204" pitchFamily="49" charset="0"/>
              </a:rPr>
              <a:t> </a:t>
            </a:r>
            <a:r>
              <a:rPr lang="en-US" dirty="0">
                <a:solidFill>
                  <a:srgbClr val="458588"/>
                </a:solidFill>
                <a:effectLst/>
                <a:latin typeface="Menlo" panose="020B0609030804020204" pitchFamily="49" charset="0"/>
                <a:ea typeface="Menlo" panose="020B0609030804020204" pitchFamily="49" charset="0"/>
                <a:cs typeface="Menlo" panose="020B0609030804020204" pitchFamily="49" charset="0"/>
              </a:rPr>
              <a:t>${{ </a:t>
            </a:r>
            <a:r>
              <a:rPr lang="en-US" dirty="0" err="1">
                <a:solidFill>
                  <a:srgbClr val="458588"/>
                </a:solidFill>
                <a:effectLst/>
                <a:latin typeface="Menlo" panose="020B0609030804020204" pitchFamily="49" charset="0"/>
                <a:ea typeface="Menlo" panose="020B0609030804020204" pitchFamily="49" charset="0"/>
                <a:cs typeface="Menlo" panose="020B0609030804020204" pitchFamily="49" charset="0"/>
              </a:rPr>
              <a:t>github.event_name</a:t>
            </a:r>
            <a:r>
              <a:rPr lang="en-US" dirty="0">
                <a:solidFill>
                  <a:srgbClr val="458588"/>
                </a:solidFill>
                <a:effectLst/>
                <a:latin typeface="Menlo" panose="020B0609030804020204" pitchFamily="49" charset="0"/>
                <a:ea typeface="Menlo" panose="020B0609030804020204" pitchFamily="49" charset="0"/>
                <a:cs typeface="Menlo" panose="020B0609030804020204" pitchFamily="49" charset="0"/>
              </a:rPr>
              <a:t> == 'push' }}</a:t>
            </a:r>
            <a:endParaRPr lang="en-US" dirty="0">
              <a:solidFill>
                <a:srgbClr val="3C3836"/>
              </a:solidFill>
              <a:latin typeface="Menlo" panose="020B0609030804020204" pitchFamily="49" charset="0"/>
              <a:ea typeface="Menlo" panose="020B0609030804020204" pitchFamily="49" charset="0"/>
              <a:cs typeface="Menlo" panose="020B0609030804020204" pitchFamily="49" charset="0"/>
            </a:endParaRPr>
          </a:p>
          <a:p>
            <a:r>
              <a:rPr lang="en-US" dirty="0">
                <a:solidFill>
                  <a:srgbClr val="3C3836"/>
                </a:solidFill>
                <a:effectLst/>
                <a:latin typeface="Menlo" panose="020B0609030804020204" pitchFamily="49" charset="0"/>
                <a:ea typeface="Menlo" panose="020B0609030804020204" pitchFamily="49" charset="0"/>
                <a:cs typeface="Menlo" panose="020B0609030804020204" pitchFamily="49" charset="0"/>
              </a:rPr>
              <a:t>      </a:t>
            </a:r>
            <a:r>
              <a:rPr lang="en-US" dirty="0">
                <a:solidFill>
                  <a:srgbClr val="D79921"/>
                </a:solidFill>
                <a:effectLst/>
                <a:latin typeface="Menlo" panose="020B0609030804020204" pitchFamily="49" charset="0"/>
                <a:ea typeface="Menlo" panose="020B0609030804020204" pitchFamily="49" charset="0"/>
                <a:cs typeface="Menlo" panose="020B0609030804020204" pitchFamily="49" charset="0"/>
              </a:rPr>
              <a:t>uses</a:t>
            </a:r>
            <a:r>
              <a:rPr lang="en-US" dirty="0">
                <a:solidFill>
                  <a:srgbClr val="928374"/>
                </a:solidFill>
                <a:effectLst/>
                <a:latin typeface="Menlo" panose="020B0609030804020204" pitchFamily="49" charset="0"/>
                <a:ea typeface="Menlo" panose="020B0609030804020204" pitchFamily="49" charset="0"/>
                <a:cs typeface="Menlo" panose="020B0609030804020204" pitchFamily="49" charset="0"/>
              </a:rPr>
              <a:t>:</a:t>
            </a:r>
            <a:r>
              <a:rPr lang="en-US" dirty="0">
                <a:solidFill>
                  <a:srgbClr val="3C3836"/>
                </a:solidFill>
                <a:effectLst/>
                <a:latin typeface="Menlo" panose="020B0609030804020204" pitchFamily="49" charset="0"/>
                <a:ea typeface="Menlo" panose="020B0609030804020204" pitchFamily="49" charset="0"/>
                <a:cs typeface="Menlo" panose="020B0609030804020204" pitchFamily="49" charset="0"/>
              </a:rPr>
              <a:t> </a:t>
            </a:r>
            <a:r>
              <a:rPr lang="en-US" dirty="0">
                <a:solidFill>
                  <a:srgbClr val="458588"/>
                </a:solidFill>
                <a:effectLst/>
                <a:latin typeface="Menlo" panose="020B0609030804020204" pitchFamily="49" charset="0"/>
                <a:ea typeface="Menlo" panose="020B0609030804020204" pitchFamily="49" charset="0"/>
                <a:cs typeface="Menlo" panose="020B0609030804020204" pitchFamily="49" charset="0"/>
              </a:rPr>
              <a:t>JamesIves/github-pages-deploy-action@4.1.4</a:t>
            </a:r>
            <a:endParaRPr lang="en-US" dirty="0">
              <a:solidFill>
                <a:srgbClr val="3C3836"/>
              </a:solidFill>
              <a:latin typeface="Menlo" panose="020B0609030804020204" pitchFamily="49" charset="0"/>
              <a:ea typeface="Menlo" panose="020B0609030804020204" pitchFamily="49" charset="0"/>
              <a:cs typeface="Menlo" panose="020B0609030804020204" pitchFamily="49" charset="0"/>
            </a:endParaRPr>
          </a:p>
          <a:p>
            <a:r>
              <a:rPr lang="en-US" dirty="0">
                <a:solidFill>
                  <a:srgbClr val="3C3836"/>
                </a:solidFill>
                <a:effectLst/>
                <a:latin typeface="Menlo" panose="020B0609030804020204" pitchFamily="49" charset="0"/>
                <a:ea typeface="Menlo" panose="020B0609030804020204" pitchFamily="49" charset="0"/>
                <a:cs typeface="Menlo" panose="020B0609030804020204" pitchFamily="49" charset="0"/>
              </a:rPr>
              <a:t>      </a:t>
            </a:r>
            <a:r>
              <a:rPr lang="en-US" dirty="0">
                <a:solidFill>
                  <a:srgbClr val="D79921"/>
                </a:solidFill>
                <a:effectLst/>
                <a:latin typeface="Menlo" panose="020B0609030804020204" pitchFamily="49" charset="0"/>
                <a:ea typeface="Menlo" panose="020B0609030804020204" pitchFamily="49" charset="0"/>
                <a:cs typeface="Menlo" panose="020B0609030804020204" pitchFamily="49" charset="0"/>
              </a:rPr>
              <a:t>with</a:t>
            </a:r>
            <a:r>
              <a:rPr lang="en-US" dirty="0">
                <a:solidFill>
                  <a:srgbClr val="928374"/>
                </a:solidFill>
                <a:effectLst/>
                <a:latin typeface="Menlo" panose="020B0609030804020204" pitchFamily="49" charset="0"/>
                <a:ea typeface="Menlo" panose="020B0609030804020204" pitchFamily="49" charset="0"/>
                <a:cs typeface="Menlo" panose="020B0609030804020204" pitchFamily="49" charset="0"/>
              </a:rPr>
              <a:t>:</a:t>
            </a:r>
            <a:r>
              <a:rPr lang="en-US" dirty="0">
                <a:solidFill>
                  <a:srgbClr val="3C3836"/>
                </a:solidFill>
                <a:effectLst/>
                <a:latin typeface="Menlo" panose="020B0609030804020204" pitchFamily="49" charset="0"/>
                <a:ea typeface="Menlo" panose="020B0609030804020204" pitchFamily="49" charset="0"/>
                <a:cs typeface="Menlo" panose="020B0609030804020204" pitchFamily="49" charset="0"/>
              </a:rPr>
              <a:t> </a:t>
            </a:r>
            <a:r>
              <a:rPr lang="en-US" dirty="0">
                <a:solidFill>
                  <a:srgbClr val="458588"/>
                </a:solidFill>
                <a:effectLst/>
                <a:latin typeface="Menlo" panose="020B0609030804020204" pitchFamily="49" charset="0"/>
                <a:ea typeface="Menlo" panose="020B0609030804020204" pitchFamily="49" charset="0"/>
                <a:cs typeface="Menlo" panose="020B0609030804020204" pitchFamily="49" charset="0"/>
              </a:rPr>
              <a:t>{</a:t>
            </a:r>
            <a:r>
              <a:rPr lang="en-US" dirty="0">
                <a:solidFill>
                  <a:srgbClr val="3C3836"/>
                </a:solidFill>
                <a:effectLst/>
                <a:latin typeface="Menlo" panose="020B0609030804020204" pitchFamily="49" charset="0"/>
                <a:ea typeface="Menlo" panose="020B0609030804020204" pitchFamily="49" charset="0"/>
                <a:cs typeface="Menlo" panose="020B0609030804020204" pitchFamily="49" charset="0"/>
              </a:rPr>
              <a:t> </a:t>
            </a:r>
            <a:r>
              <a:rPr lang="en-US" dirty="0">
                <a:solidFill>
                  <a:srgbClr val="D79921"/>
                </a:solidFill>
                <a:effectLst/>
                <a:latin typeface="Menlo" panose="020B0609030804020204" pitchFamily="49" charset="0"/>
                <a:ea typeface="Menlo" panose="020B0609030804020204" pitchFamily="49" charset="0"/>
                <a:cs typeface="Menlo" panose="020B0609030804020204" pitchFamily="49" charset="0"/>
              </a:rPr>
              <a:t>branch</a:t>
            </a:r>
            <a:r>
              <a:rPr lang="en-US" dirty="0">
                <a:solidFill>
                  <a:srgbClr val="928374"/>
                </a:solidFill>
                <a:effectLst/>
                <a:latin typeface="Menlo" panose="020B0609030804020204" pitchFamily="49" charset="0"/>
                <a:ea typeface="Menlo" panose="020B0609030804020204" pitchFamily="49" charset="0"/>
                <a:cs typeface="Menlo" panose="020B0609030804020204" pitchFamily="49" charset="0"/>
              </a:rPr>
              <a:t>:</a:t>
            </a:r>
            <a:r>
              <a:rPr lang="en-US" dirty="0">
                <a:solidFill>
                  <a:srgbClr val="3C3836"/>
                </a:solidFill>
                <a:effectLst/>
                <a:latin typeface="Menlo" panose="020B0609030804020204" pitchFamily="49" charset="0"/>
                <a:ea typeface="Menlo" panose="020B0609030804020204" pitchFamily="49" charset="0"/>
                <a:cs typeface="Menlo" panose="020B0609030804020204" pitchFamily="49" charset="0"/>
              </a:rPr>
              <a:t> </a:t>
            </a:r>
            <a:r>
              <a:rPr lang="en-US" dirty="0" err="1">
                <a:solidFill>
                  <a:srgbClr val="458588"/>
                </a:solidFill>
                <a:effectLst/>
                <a:latin typeface="Menlo" panose="020B0609030804020204" pitchFamily="49" charset="0"/>
                <a:ea typeface="Menlo" panose="020B0609030804020204" pitchFamily="49" charset="0"/>
                <a:cs typeface="Menlo" panose="020B0609030804020204" pitchFamily="49" charset="0"/>
              </a:rPr>
              <a:t>gh</a:t>
            </a:r>
            <a:r>
              <a:rPr lang="en-US" dirty="0">
                <a:solidFill>
                  <a:srgbClr val="458588"/>
                </a:solidFill>
                <a:effectLst/>
                <a:latin typeface="Menlo" panose="020B0609030804020204" pitchFamily="49" charset="0"/>
                <a:ea typeface="Menlo" panose="020B0609030804020204" pitchFamily="49" charset="0"/>
                <a:cs typeface="Menlo" panose="020B0609030804020204" pitchFamily="49" charset="0"/>
              </a:rPr>
              <a:t>-pages</a:t>
            </a:r>
            <a:r>
              <a:rPr lang="en-US" dirty="0">
                <a:solidFill>
                  <a:srgbClr val="3C3836"/>
                </a:solidFill>
                <a:effectLst/>
                <a:latin typeface="Menlo" panose="020B0609030804020204" pitchFamily="49" charset="0"/>
                <a:ea typeface="Menlo" panose="020B0609030804020204" pitchFamily="49" charset="0"/>
                <a:cs typeface="Menlo" panose="020B0609030804020204" pitchFamily="49" charset="0"/>
              </a:rPr>
              <a:t> </a:t>
            </a:r>
            <a:r>
              <a:rPr lang="en-US" dirty="0">
                <a:solidFill>
                  <a:srgbClr val="D79921"/>
                </a:solidFill>
                <a:effectLst/>
                <a:latin typeface="Menlo" panose="020B0609030804020204" pitchFamily="49" charset="0"/>
                <a:ea typeface="Menlo" panose="020B0609030804020204" pitchFamily="49" charset="0"/>
                <a:cs typeface="Menlo" panose="020B0609030804020204" pitchFamily="49" charset="0"/>
              </a:rPr>
              <a:t>folder</a:t>
            </a:r>
            <a:r>
              <a:rPr lang="en-US" dirty="0">
                <a:solidFill>
                  <a:srgbClr val="928374"/>
                </a:solidFill>
                <a:effectLst/>
                <a:latin typeface="Menlo" panose="020B0609030804020204" pitchFamily="49" charset="0"/>
                <a:ea typeface="Menlo" panose="020B0609030804020204" pitchFamily="49" charset="0"/>
                <a:cs typeface="Menlo" panose="020B0609030804020204" pitchFamily="49" charset="0"/>
              </a:rPr>
              <a:t>:</a:t>
            </a:r>
            <a:r>
              <a:rPr lang="en-US" dirty="0">
                <a:solidFill>
                  <a:srgbClr val="3C3836"/>
                </a:solidFill>
                <a:effectLst/>
                <a:latin typeface="Menlo" panose="020B0609030804020204" pitchFamily="49" charset="0"/>
                <a:ea typeface="Menlo" panose="020B0609030804020204" pitchFamily="49" charset="0"/>
                <a:cs typeface="Menlo" panose="020B0609030804020204" pitchFamily="49" charset="0"/>
              </a:rPr>
              <a:t> </a:t>
            </a:r>
            <a:r>
              <a:rPr lang="en-US" dirty="0" err="1">
                <a:solidFill>
                  <a:srgbClr val="458588"/>
                </a:solidFill>
                <a:effectLst/>
                <a:latin typeface="Menlo" panose="020B0609030804020204" pitchFamily="49" charset="0"/>
                <a:ea typeface="Menlo" panose="020B0609030804020204" pitchFamily="49" charset="0"/>
                <a:cs typeface="Menlo" panose="020B0609030804020204" pitchFamily="49" charset="0"/>
              </a:rPr>
              <a:t>gh</a:t>
            </a:r>
            <a:r>
              <a:rPr lang="en-US" dirty="0">
                <a:solidFill>
                  <a:srgbClr val="458588"/>
                </a:solidFill>
                <a:effectLst/>
                <a:latin typeface="Menlo" panose="020B0609030804020204" pitchFamily="49" charset="0"/>
                <a:ea typeface="Menlo" panose="020B0609030804020204" pitchFamily="49" charset="0"/>
                <a:cs typeface="Menlo" panose="020B0609030804020204" pitchFamily="49" charset="0"/>
              </a:rPr>
              <a:t>-pages</a:t>
            </a:r>
            <a:r>
              <a:rPr lang="en-US"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a:t>
            </a:r>
            <a:r>
              <a:rPr lang="en-US" dirty="0">
                <a:solidFill>
                  <a:srgbClr val="458588"/>
                </a:solidFill>
                <a:effectLst/>
                <a:latin typeface="Menlo" panose="020B0609030804020204" pitchFamily="49" charset="0"/>
                <a:ea typeface="Menlo" panose="020B0609030804020204" pitchFamily="49" charset="0"/>
                <a:cs typeface="Menlo" panose="020B0609030804020204" pitchFamily="49" charset="0"/>
              </a:rPr>
              <a:t>}</a:t>
            </a:r>
          </a:p>
          <a:p>
            <a:endParaRPr lang="en-US"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endParaRPr>
          </a:p>
        </p:txBody>
      </p:sp>
      <p:sp>
        <p:nvSpPr>
          <p:cNvPr id="4" name="TextBox 3">
            <a:extLst>
              <a:ext uri="{FF2B5EF4-FFF2-40B4-BE49-F238E27FC236}">
                <a16:creationId xmlns:a16="http://schemas.microsoft.com/office/drawing/2014/main" id="{51466911-1733-874C-9E3B-7ABE81BF8CEF}"/>
              </a:ext>
            </a:extLst>
          </p:cNvPr>
          <p:cNvSpPr txBox="1"/>
          <p:nvPr/>
        </p:nvSpPr>
        <p:spPr>
          <a:xfrm>
            <a:off x="248041" y="1133356"/>
            <a:ext cx="8428383" cy="646331"/>
          </a:xfrm>
          <a:prstGeom prst="rect">
            <a:avLst/>
          </a:prstGeom>
          <a:noFill/>
        </p:spPr>
        <p:txBody>
          <a:bodyPr wrap="square">
            <a:spAutoFit/>
          </a:bodyPr>
          <a:lstStyle/>
          <a:p>
            <a:r>
              <a:rPr lang="en-US" dirty="0">
                <a:hlinkClick r:id="rId3"/>
              </a:rPr>
              <a:t>https://docs.gitlab.com/ee/user/project/pages/</a:t>
            </a:r>
            <a:endParaRPr lang="en-US" dirty="0"/>
          </a:p>
          <a:p>
            <a:r>
              <a:rPr lang="en-US" dirty="0">
                <a:hlinkClick r:id="rId4"/>
              </a:rPr>
              <a:t>https://tomasfarias.dev/posts/sphinx-docs-with-poetry-and-github-pages/</a:t>
            </a:r>
            <a:r>
              <a:rPr lang="en-US" dirty="0"/>
              <a:t> </a:t>
            </a:r>
          </a:p>
        </p:txBody>
      </p:sp>
      <p:sp>
        <p:nvSpPr>
          <p:cNvPr id="3" name="TextBox 2">
            <a:extLst>
              <a:ext uri="{FF2B5EF4-FFF2-40B4-BE49-F238E27FC236}">
                <a16:creationId xmlns:a16="http://schemas.microsoft.com/office/drawing/2014/main" id="{C337D552-3107-7FD1-E408-E6D44FD87389}"/>
              </a:ext>
            </a:extLst>
          </p:cNvPr>
          <p:cNvSpPr txBox="1"/>
          <p:nvPr/>
        </p:nvSpPr>
        <p:spPr>
          <a:xfrm>
            <a:off x="8095130" y="791724"/>
            <a:ext cx="2702859" cy="683264"/>
          </a:xfrm>
          <a:prstGeom prst="rect">
            <a:avLst/>
          </a:prstGeom>
          <a:noFill/>
        </p:spPr>
        <p:txBody>
          <a:bodyPr wrap="square" lIns="118872" tIns="91440" rIns="118872" bIns="91440" rtlCol="0" anchor="ctr" anchorCtr="0">
            <a:spAutoFit/>
          </a:bodyPr>
          <a:lstStyle/>
          <a:p>
            <a:pPr algn="l">
              <a:lnSpc>
                <a:spcPct val="90000"/>
              </a:lnSpc>
            </a:pPr>
            <a:r>
              <a:rPr lang="en-US" dirty="0"/>
              <a:t>Configure in Settings / </a:t>
            </a:r>
            <a:r>
              <a:rPr lang="en-US" dirty="0" err="1"/>
              <a:t>Github</a:t>
            </a:r>
            <a:r>
              <a:rPr lang="en-US" dirty="0"/>
              <a:t> Pages</a:t>
            </a:r>
          </a:p>
        </p:txBody>
      </p:sp>
    </p:spTree>
    <p:extLst>
      <p:ext uri="{BB962C8B-B14F-4D97-AF65-F5344CB8AC3E}">
        <p14:creationId xmlns:p14="http://schemas.microsoft.com/office/powerpoint/2010/main" val="408538290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8EDA20-6167-F0F8-D07F-68366EB6C932}"/>
              </a:ext>
            </a:extLst>
          </p:cNvPr>
          <p:cNvSpPr>
            <a:spLocks noGrp="1"/>
          </p:cNvSpPr>
          <p:nvPr>
            <p:ph type="title"/>
          </p:nvPr>
        </p:nvSpPr>
        <p:spPr/>
        <p:txBody>
          <a:bodyPr/>
          <a:lstStyle/>
          <a:p>
            <a:r>
              <a:rPr lang="en-US" dirty="0"/>
              <a:t>Good ideas and idioms from across developer spaces</a:t>
            </a:r>
          </a:p>
        </p:txBody>
      </p:sp>
      <p:sp>
        <p:nvSpPr>
          <p:cNvPr id="3" name="TextBox 2">
            <a:extLst>
              <a:ext uri="{FF2B5EF4-FFF2-40B4-BE49-F238E27FC236}">
                <a16:creationId xmlns:a16="http://schemas.microsoft.com/office/drawing/2014/main" id="{95094B3D-0EA8-7A7B-C715-308A215E051B}"/>
              </a:ext>
            </a:extLst>
          </p:cNvPr>
          <p:cNvSpPr txBox="1"/>
          <p:nvPr/>
        </p:nvSpPr>
        <p:spPr>
          <a:xfrm>
            <a:off x="620850" y="1164621"/>
            <a:ext cx="11120046" cy="4838248"/>
          </a:xfrm>
          <a:prstGeom prst="rect">
            <a:avLst/>
          </a:prstGeom>
          <a:noFill/>
        </p:spPr>
        <p:txBody>
          <a:bodyPr wrap="square" lIns="118872" tIns="91440" rIns="118872" bIns="91440" rtlCol="0" anchor="ctr" anchorCtr="0">
            <a:spAutoFit/>
          </a:bodyPr>
          <a:lstStyle/>
          <a:p>
            <a:pPr marL="457200" indent="-457200" algn="l">
              <a:lnSpc>
                <a:spcPct val="90000"/>
              </a:lnSpc>
              <a:buFont typeface="Arial" panose="020B0604020202020204" pitchFamily="34" charset="0"/>
              <a:buChar char="•"/>
            </a:pPr>
            <a:r>
              <a:rPr lang="en-US" sz="2800" dirty="0"/>
              <a:t>Golang interfaces</a:t>
            </a:r>
          </a:p>
          <a:p>
            <a:pPr marL="457200" indent="-457200" algn="l">
              <a:lnSpc>
                <a:spcPct val="90000"/>
              </a:lnSpc>
              <a:buFont typeface="Arial" panose="020B0604020202020204" pitchFamily="34" charset="0"/>
              <a:buChar char="•"/>
            </a:pPr>
            <a:r>
              <a:rPr lang="en-US" sz="2800" dirty="0"/>
              <a:t>C++ object implementation "rule of 3"</a:t>
            </a:r>
          </a:p>
          <a:p>
            <a:pPr marL="914400" lvl="1" indent="-457200">
              <a:lnSpc>
                <a:spcPct val="90000"/>
              </a:lnSpc>
              <a:buFont typeface="Arial" panose="020B0604020202020204" pitchFamily="34" charset="0"/>
              <a:buChar char="•"/>
            </a:pPr>
            <a:r>
              <a:rPr lang="en-US" sz="2800" dirty="0">
                <a:hlinkClick r:id="rId2"/>
              </a:rPr>
              <a:t>https://en.cppreference.com/w/cpp/language/rule_of_three</a:t>
            </a:r>
            <a:endParaRPr lang="en-US" sz="2800" dirty="0"/>
          </a:p>
          <a:p>
            <a:pPr marL="457200" indent="-457200" algn="l">
              <a:lnSpc>
                <a:spcPct val="90000"/>
              </a:lnSpc>
              <a:buFont typeface="Arial" panose="020B0604020202020204" pitchFamily="34" charset="0"/>
              <a:buChar char="•"/>
            </a:pPr>
            <a:r>
              <a:rPr lang="en-US" sz="2800" dirty="0"/>
              <a:t>Python, </a:t>
            </a:r>
            <a:r>
              <a:rPr lang="en-US" sz="2800" dirty="0" err="1"/>
              <a:t>pytest</a:t>
            </a:r>
            <a:endParaRPr lang="en-US" sz="2800" dirty="0"/>
          </a:p>
          <a:p>
            <a:pPr marL="914400" lvl="1" indent="-457200">
              <a:lnSpc>
                <a:spcPct val="90000"/>
              </a:lnSpc>
              <a:buFont typeface="Arial" panose="020B0604020202020204" pitchFamily="34" charset="0"/>
              <a:buChar char="•"/>
            </a:pPr>
            <a:r>
              <a:rPr lang="en-US" sz="2800" dirty="0"/>
              <a:t>use assertions and automate calling tests</a:t>
            </a:r>
          </a:p>
          <a:p>
            <a:pPr marL="457200" indent="-457200" algn="l">
              <a:lnSpc>
                <a:spcPct val="90000"/>
              </a:lnSpc>
              <a:buFont typeface="Arial" panose="020B0604020202020204" pitchFamily="34" charset="0"/>
              <a:buChar char="•"/>
            </a:pPr>
            <a:r>
              <a:rPr lang="en-US" sz="2800" dirty="0"/>
              <a:t>C++, </a:t>
            </a:r>
            <a:r>
              <a:rPr lang="en-US" sz="2800" dirty="0" err="1"/>
              <a:t>googletest</a:t>
            </a:r>
            <a:r>
              <a:rPr lang="en-US" sz="2800" dirty="0"/>
              <a:t> / catch2</a:t>
            </a:r>
          </a:p>
          <a:p>
            <a:pPr marL="914400" lvl="1" indent="-457200">
              <a:lnSpc>
                <a:spcPct val="90000"/>
              </a:lnSpc>
              <a:buFont typeface="Arial" panose="020B0604020202020204" pitchFamily="34" charset="0"/>
              <a:buChar char="•"/>
            </a:pPr>
            <a:r>
              <a:rPr lang="en-US" sz="2800" dirty="0"/>
              <a:t>write your tests in a uniform way</a:t>
            </a:r>
          </a:p>
          <a:p>
            <a:pPr marL="457200" indent="-457200" algn="l">
              <a:lnSpc>
                <a:spcPct val="90000"/>
              </a:lnSpc>
              <a:buFont typeface="Arial" panose="020B0604020202020204" pitchFamily="34" charset="0"/>
              <a:buChar char="•"/>
            </a:pPr>
            <a:r>
              <a:rPr lang="en-US" sz="2800" dirty="0" err="1"/>
              <a:t>Javascript</a:t>
            </a:r>
            <a:r>
              <a:rPr lang="en-US" sz="2800" dirty="0"/>
              <a:t>, </a:t>
            </a:r>
            <a:r>
              <a:rPr lang="en-US" sz="2800" dirty="0">
                <a:hlinkClick r:id="rId3"/>
              </a:rPr>
              <a:t>https://jestjs.io/</a:t>
            </a:r>
            <a:endParaRPr lang="en-US" sz="2800" dirty="0"/>
          </a:p>
          <a:p>
            <a:pPr marL="914400" lvl="1" indent="-457200">
              <a:lnSpc>
                <a:spcPct val="90000"/>
              </a:lnSpc>
              <a:buFont typeface="Arial" panose="020B0604020202020204" pitchFamily="34" charset="0"/>
              <a:buChar char="•"/>
            </a:pPr>
            <a:r>
              <a:rPr lang="en-US" sz="2800" dirty="0"/>
              <a:t>use a well-featured test package – error reporting, parallel, cached, etc.</a:t>
            </a:r>
          </a:p>
          <a:p>
            <a:pPr marL="457200" indent="-457200" algn="l">
              <a:lnSpc>
                <a:spcPct val="90000"/>
              </a:lnSpc>
              <a:buFont typeface="Arial" panose="020B0604020202020204" pitchFamily="34" charset="0"/>
              <a:buChar char="•"/>
            </a:pPr>
            <a:r>
              <a:rPr lang="en-US" sz="2800" dirty="0"/>
              <a:t>Ruby, rails, </a:t>
            </a:r>
            <a:r>
              <a:rPr lang="en-US" sz="2800" dirty="0">
                <a:hlinkClick r:id="rId4"/>
              </a:rPr>
              <a:t>https://guides.rubyonrails.org/testing.html</a:t>
            </a:r>
            <a:endParaRPr lang="en-US" sz="2800" dirty="0"/>
          </a:p>
          <a:p>
            <a:pPr marL="914400" lvl="1" indent="-457200">
              <a:lnSpc>
                <a:spcPct val="90000"/>
              </a:lnSpc>
              <a:buFont typeface="Arial" panose="020B0604020202020204" pitchFamily="34" charset="0"/>
              <a:buChar char="•"/>
            </a:pPr>
            <a:r>
              <a:rPr lang="en-US" sz="2800" dirty="0"/>
              <a:t>define common verbs/types of questions</a:t>
            </a:r>
          </a:p>
        </p:txBody>
      </p:sp>
    </p:spTree>
    <p:extLst>
      <p:ext uri="{BB962C8B-B14F-4D97-AF65-F5344CB8AC3E}">
        <p14:creationId xmlns:p14="http://schemas.microsoft.com/office/powerpoint/2010/main" val="427621269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E4S / Facility Software Support Model">
            <a:extLst>
              <a:ext uri="{FF2B5EF4-FFF2-40B4-BE49-F238E27FC236}">
                <a16:creationId xmlns:a16="http://schemas.microsoft.com/office/drawing/2014/main" id="{C20E4CBE-AC1D-32C7-80F6-3D01C2AEE1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093" y="356759"/>
            <a:ext cx="11682601" cy="6501241"/>
          </a:xfrm>
          <a:prstGeom prst="rect">
            <a:avLst/>
          </a:prstGeom>
        </p:spPr>
      </p:pic>
    </p:spTree>
    <p:extLst>
      <p:ext uri="{BB962C8B-B14F-4D97-AF65-F5344CB8AC3E}">
        <p14:creationId xmlns:p14="http://schemas.microsoft.com/office/powerpoint/2010/main" val="296215049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A41277-4713-63C4-6DA6-DFF0436D467C}"/>
              </a:ext>
            </a:extLst>
          </p:cNvPr>
          <p:cNvSpPr>
            <a:spLocks noGrp="1"/>
          </p:cNvSpPr>
          <p:nvPr>
            <p:ph type="title"/>
          </p:nvPr>
        </p:nvSpPr>
        <p:spPr/>
        <p:txBody>
          <a:bodyPr/>
          <a:lstStyle/>
          <a:p>
            <a:r>
              <a:rPr lang="en-US" dirty="0"/>
              <a:t>The case for software productivity</a:t>
            </a:r>
          </a:p>
        </p:txBody>
      </p:sp>
      <p:sp>
        <p:nvSpPr>
          <p:cNvPr id="4" name="TextBox 3">
            <a:extLst>
              <a:ext uri="{FF2B5EF4-FFF2-40B4-BE49-F238E27FC236}">
                <a16:creationId xmlns:a16="http://schemas.microsoft.com/office/drawing/2014/main" id="{D8BE44BD-36EF-C1CA-42D4-ABE03A5436D0}"/>
              </a:ext>
            </a:extLst>
          </p:cNvPr>
          <p:cNvSpPr txBox="1"/>
          <p:nvPr/>
        </p:nvSpPr>
        <p:spPr>
          <a:xfrm>
            <a:off x="675861" y="1228397"/>
            <a:ext cx="10204174" cy="4401205"/>
          </a:xfrm>
          <a:prstGeom prst="rect">
            <a:avLst/>
          </a:prstGeom>
          <a:noFill/>
        </p:spPr>
        <p:txBody>
          <a:bodyPr wrap="square">
            <a:spAutoFit/>
          </a:bodyPr>
          <a:lstStyle/>
          <a:p>
            <a:r>
              <a:rPr lang="en-US" sz="2000" dirty="0"/>
              <a:t>In software-driven research, </a:t>
            </a:r>
            <a:r>
              <a:rPr lang="en-US" sz="2000" b="1" dirty="0"/>
              <a:t>scientific productivity is strongly coupled to software productivity</a:t>
            </a:r>
            <a:r>
              <a:rPr lang="en-US" sz="2000" dirty="0"/>
              <a:t>. Hence, the scientific output of a research group can be held by challenges such as new computer architectures, advanced algorithms or changing teams of developers. To prevent this productivity collapse, </a:t>
            </a:r>
            <a:r>
              <a:rPr lang="en-US" sz="2000" b="1" dirty="0"/>
              <a:t>software development needs to be sustainable and scalable by producing comprehensible, maintainable, and extensible code</a:t>
            </a:r>
            <a:r>
              <a:rPr lang="en-US" sz="2000" dirty="0"/>
              <a:t>. At the same time, </a:t>
            </a:r>
            <a:r>
              <a:rPr lang="en-US" sz="2000" b="1" dirty="0"/>
              <a:t>it is essential to release changes ... rapidly to the users</a:t>
            </a:r>
            <a:r>
              <a:rPr lang="en-US" sz="2000" dirty="0"/>
              <a:t>, an ability that usually falls under the term continuous delivery. Last but not least, the scientific standard demands </a:t>
            </a:r>
            <a:r>
              <a:rPr lang="en-US" sz="2000" b="1" dirty="0"/>
              <a:t>correctness, credibility and reproducibility of numerical results in published work</a:t>
            </a:r>
            <a:r>
              <a:rPr lang="en-US" sz="2000" dirty="0"/>
              <a:t>. To fulfill these requirements in a challenging environment formed by complex algorithms, performance sensitive codes, the diversity of architectures, and the multidisciplinary of teams, the DCA++ project employs well-proven tools and successful techniques of the software industry [16]. While adopting these methods can require an effort, </a:t>
            </a:r>
            <a:r>
              <a:rPr lang="en-US" sz="2000" b="1" dirty="0"/>
              <a:t>we believe that [these methods] represent a substantial factor for a research code to become a long-lived software project</a:t>
            </a:r>
            <a:r>
              <a:rPr lang="en-US" sz="2000" dirty="0"/>
              <a:t>.</a:t>
            </a:r>
          </a:p>
        </p:txBody>
      </p:sp>
      <p:sp>
        <p:nvSpPr>
          <p:cNvPr id="6" name="TextBox 5">
            <a:extLst>
              <a:ext uri="{FF2B5EF4-FFF2-40B4-BE49-F238E27FC236}">
                <a16:creationId xmlns:a16="http://schemas.microsoft.com/office/drawing/2014/main" id="{9B65028F-BCA0-A68E-01E5-F54BCD983481}"/>
              </a:ext>
            </a:extLst>
          </p:cNvPr>
          <p:cNvSpPr txBox="1"/>
          <p:nvPr/>
        </p:nvSpPr>
        <p:spPr>
          <a:xfrm>
            <a:off x="675861" y="5740134"/>
            <a:ext cx="7151805" cy="584775"/>
          </a:xfrm>
          <a:prstGeom prst="rect">
            <a:avLst/>
          </a:prstGeom>
          <a:noFill/>
        </p:spPr>
        <p:txBody>
          <a:bodyPr wrap="square">
            <a:spAutoFit/>
          </a:bodyPr>
          <a:lstStyle/>
          <a:p>
            <a:r>
              <a:rPr lang="en-US" sz="1600" dirty="0"/>
              <a:t>DCA++,</a:t>
            </a:r>
            <a:r>
              <a:rPr lang="en-US" sz="1600" dirty="0" err="1"/>
              <a:t>Hähner</a:t>
            </a:r>
            <a:r>
              <a:rPr lang="en-US" sz="1600" dirty="0"/>
              <a:t>, Alvarez, Maier, </a:t>
            </a:r>
            <a:r>
              <a:rPr lang="en-US" sz="1600" dirty="0" err="1"/>
              <a:t>Solcà</a:t>
            </a:r>
            <a:r>
              <a:rPr lang="en-US" sz="1600" dirty="0"/>
              <a:t>, </a:t>
            </a:r>
            <a:r>
              <a:rPr lang="en-US" sz="1600" dirty="0" err="1"/>
              <a:t>Staar</a:t>
            </a:r>
            <a:r>
              <a:rPr lang="en-US" sz="1600" dirty="0"/>
              <a:t>, Summers, Schulthess, </a:t>
            </a:r>
            <a:r>
              <a:rPr lang="en-US" sz="1600" dirty="0" err="1"/>
              <a:t>Comput</a:t>
            </a:r>
            <a:r>
              <a:rPr lang="en-US" sz="1600" dirty="0"/>
              <a:t>. Phys. </a:t>
            </a:r>
            <a:r>
              <a:rPr lang="en-US" sz="1600" dirty="0" err="1"/>
              <a:t>Commun</a:t>
            </a:r>
            <a:r>
              <a:rPr lang="en-US" sz="1600" dirty="0"/>
              <a:t>. 246, 106709 (2020). DOI:</a:t>
            </a:r>
            <a:r>
              <a:rPr lang="en-US" sz="1600" dirty="0">
                <a:hlinkClick r:id="rId3"/>
              </a:rPr>
              <a:t>10.1016/j.cpc.2019.01.006</a:t>
            </a:r>
            <a:endParaRPr lang="en-US" sz="1600" dirty="0"/>
          </a:p>
        </p:txBody>
      </p:sp>
    </p:spTree>
    <p:extLst>
      <p:ext uri="{BB962C8B-B14F-4D97-AF65-F5344CB8AC3E}">
        <p14:creationId xmlns:p14="http://schemas.microsoft.com/office/powerpoint/2010/main" val="312600795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 library architecture separating the core containing the&#10;algorithms from architecture-specific backends.">
            <a:extLst>
              <a:ext uri="{FF2B5EF4-FFF2-40B4-BE49-F238E27FC236}">
                <a16:creationId xmlns:a16="http://schemas.microsoft.com/office/drawing/2014/main" id="{17F47C63-0AD0-2659-8EBC-EF1C25A0B9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05627" y="496722"/>
            <a:ext cx="7930411" cy="426469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F8C8E4A8-5673-4A07-0C65-A8AC854D59B7}"/>
              </a:ext>
            </a:extLst>
          </p:cNvPr>
          <p:cNvSpPr txBox="1"/>
          <p:nvPr/>
        </p:nvSpPr>
        <p:spPr>
          <a:xfrm>
            <a:off x="755249" y="5064714"/>
            <a:ext cx="9946246" cy="923330"/>
          </a:xfrm>
          <a:prstGeom prst="rect">
            <a:avLst/>
          </a:prstGeom>
          <a:noFill/>
        </p:spPr>
        <p:txBody>
          <a:bodyPr wrap="square">
            <a:spAutoFit/>
          </a:bodyPr>
          <a:lstStyle/>
          <a:p>
            <a:r>
              <a:rPr lang="en-US" b="0" i="0" dirty="0">
                <a:solidFill>
                  <a:srgbClr val="212529"/>
                </a:solidFill>
                <a:effectLst/>
                <a:latin typeface="+mn-lt"/>
              </a:rPr>
              <a:t>Aside from </a:t>
            </a:r>
            <a:r>
              <a:rPr lang="en-US" b="0" i="0" cap="small" dirty="0">
                <a:solidFill>
                  <a:srgbClr val="212529"/>
                </a:solidFill>
                <a:effectLst/>
                <a:latin typeface="+mn-lt"/>
              </a:rPr>
              <a:t>Ginkgo</a:t>
            </a:r>
            <a:r>
              <a:rPr lang="en-US" b="0" i="0" dirty="0">
                <a:solidFill>
                  <a:srgbClr val="212529"/>
                </a:solidFill>
                <a:effectLst/>
                <a:latin typeface="+mn-lt"/>
              </a:rPr>
              <a:t> being used as a framework for algorithmic research, </a:t>
            </a:r>
            <a:r>
              <a:rPr lang="en-US" b="1" i="0" dirty="0">
                <a:solidFill>
                  <a:srgbClr val="212529"/>
                </a:solidFill>
                <a:effectLst/>
                <a:latin typeface="+mn-lt"/>
              </a:rPr>
              <a:t>its primary intention is to provide a numerical software ecosystem designed for easy adoption by the scientific computing community</a:t>
            </a:r>
            <a:r>
              <a:rPr lang="en-US" b="0" i="0" dirty="0">
                <a:solidFill>
                  <a:srgbClr val="212529"/>
                </a:solidFill>
                <a:effectLst/>
                <a:latin typeface="+mn-lt"/>
              </a:rPr>
              <a:t>. This requires sophisticated </a:t>
            </a:r>
            <a:r>
              <a:rPr lang="en-US" b="1" i="0" dirty="0">
                <a:solidFill>
                  <a:srgbClr val="212529"/>
                </a:solidFill>
                <a:effectLst/>
                <a:latin typeface="+mn-lt"/>
              </a:rPr>
              <a:t>design guidelines and high quality code</a:t>
            </a:r>
            <a:r>
              <a:rPr lang="en-US" b="0" i="0" dirty="0">
                <a:solidFill>
                  <a:srgbClr val="212529"/>
                </a:solidFill>
                <a:effectLst/>
                <a:latin typeface="+mn-lt"/>
              </a:rPr>
              <a:t>.</a:t>
            </a:r>
            <a:endParaRPr lang="en-US" dirty="0">
              <a:latin typeface="+mn-lt"/>
            </a:endParaRPr>
          </a:p>
        </p:txBody>
      </p:sp>
      <p:sp>
        <p:nvSpPr>
          <p:cNvPr id="7" name="Title 1">
            <a:extLst>
              <a:ext uri="{FF2B5EF4-FFF2-40B4-BE49-F238E27FC236}">
                <a16:creationId xmlns:a16="http://schemas.microsoft.com/office/drawing/2014/main" id="{986811AF-F3FA-5D46-A44E-512B2CE504A3}"/>
              </a:ext>
            </a:extLst>
          </p:cNvPr>
          <p:cNvSpPr>
            <a:spLocks noGrp="1"/>
          </p:cNvSpPr>
          <p:nvPr>
            <p:ph type="title"/>
          </p:nvPr>
        </p:nvSpPr>
        <p:spPr/>
        <p:txBody>
          <a:bodyPr/>
          <a:lstStyle/>
          <a:p>
            <a:r>
              <a:rPr lang="en-US" dirty="0"/>
              <a:t>The case for software design</a:t>
            </a:r>
          </a:p>
        </p:txBody>
      </p:sp>
      <p:sp>
        <p:nvSpPr>
          <p:cNvPr id="9" name="TextBox 8">
            <a:extLst>
              <a:ext uri="{FF2B5EF4-FFF2-40B4-BE49-F238E27FC236}">
                <a16:creationId xmlns:a16="http://schemas.microsoft.com/office/drawing/2014/main" id="{8EB1BD53-71A8-C88B-488C-FC289B61DFC1}"/>
              </a:ext>
            </a:extLst>
          </p:cNvPr>
          <p:cNvSpPr txBox="1"/>
          <p:nvPr/>
        </p:nvSpPr>
        <p:spPr>
          <a:xfrm>
            <a:off x="755249" y="6030093"/>
            <a:ext cx="6992030" cy="830997"/>
          </a:xfrm>
          <a:prstGeom prst="rect">
            <a:avLst/>
          </a:prstGeom>
          <a:noFill/>
        </p:spPr>
        <p:txBody>
          <a:bodyPr wrap="square">
            <a:spAutoFit/>
          </a:bodyPr>
          <a:lstStyle/>
          <a:p>
            <a:pPr algn="l"/>
            <a:r>
              <a:rPr lang="en-US" sz="1600" b="0" i="0" cap="small" dirty="0">
                <a:solidFill>
                  <a:srgbClr val="212529"/>
                </a:solidFill>
                <a:effectLst/>
                <a:latin typeface="+mn-lt"/>
              </a:rPr>
              <a:t>Ginkgo</a:t>
            </a:r>
            <a:r>
              <a:rPr lang="en-US" sz="1600" b="0" i="0" dirty="0">
                <a:solidFill>
                  <a:srgbClr val="212529"/>
                </a:solidFill>
                <a:effectLst/>
                <a:latin typeface="+mn-lt"/>
              </a:rPr>
              <a:t>, </a:t>
            </a:r>
            <a:r>
              <a:rPr lang="en-US" sz="1600" b="0" i="0" dirty="0" err="1">
                <a:solidFill>
                  <a:srgbClr val="212529"/>
                </a:solidFill>
                <a:effectLst/>
                <a:latin typeface="+mn-lt"/>
              </a:rPr>
              <a:t>Anzt</a:t>
            </a:r>
            <a:r>
              <a:rPr lang="en-US" sz="1600" b="0" i="0" dirty="0">
                <a:solidFill>
                  <a:srgbClr val="212529"/>
                </a:solidFill>
                <a:effectLst/>
                <a:latin typeface="+mn-lt"/>
              </a:rPr>
              <a:t>, </a:t>
            </a:r>
            <a:r>
              <a:rPr lang="en-US" sz="1600" b="0" i="0" dirty="0" err="1">
                <a:solidFill>
                  <a:srgbClr val="212529"/>
                </a:solidFill>
                <a:effectLst/>
                <a:latin typeface="+mn-lt"/>
              </a:rPr>
              <a:t>Cojean</a:t>
            </a:r>
            <a:r>
              <a:rPr lang="en-US" sz="1600" b="0" i="0" dirty="0">
                <a:solidFill>
                  <a:srgbClr val="212529"/>
                </a:solidFill>
                <a:effectLst/>
                <a:latin typeface="+mn-lt"/>
              </a:rPr>
              <a:t>, </a:t>
            </a:r>
            <a:r>
              <a:rPr lang="en-US" sz="1600" b="0" i="0" dirty="0" err="1">
                <a:solidFill>
                  <a:srgbClr val="212529"/>
                </a:solidFill>
                <a:effectLst/>
                <a:latin typeface="+mn-lt"/>
              </a:rPr>
              <a:t>Flegar</a:t>
            </a:r>
            <a:r>
              <a:rPr lang="en-US" sz="1600" b="0" i="0" dirty="0">
                <a:solidFill>
                  <a:srgbClr val="212529"/>
                </a:solidFill>
                <a:effectLst/>
                <a:latin typeface="+mn-lt"/>
              </a:rPr>
              <a:t>, </a:t>
            </a:r>
            <a:r>
              <a:rPr lang="en-US" sz="1600" b="0" i="0" dirty="0" err="1">
                <a:solidFill>
                  <a:srgbClr val="212529"/>
                </a:solidFill>
                <a:effectLst/>
                <a:latin typeface="+mn-lt"/>
              </a:rPr>
              <a:t>Göbl</a:t>
            </a:r>
            <a:r>
              <a:rPr lang="en-US" sz="1600" b="0" i="0" dirty="0">
                <a:solidFill>
                  <a:srgbClr val="212529"/>
                </a:solidFill>
                <a:effectLst/>
                <a:latin typeface="+mn-lt"/>
              </a:rPr>
              <a:t>, </a:t>
            </a:r>
            <a:r>
              <a:rPr lang="en-US" sz="1600" b="0" i="0" dirty="0" err="1">
                <a:solidFill>
                  <a:srgbClr val="212529"/>
                </a:solidFill>
                <a:effectLst/>
                <a:latin typeface="+mn-lt"/>
              </a:rPr>
              <a:t>Grützmcher</a:t>
            </a:r>
            <a:r>
              <a:rPr lang="en-US" sz="1600" b="0" i="0" dirty="0">
                <a:solidFill>
                  <a:srgbClr val="212529"/>
                </a:solidFill>
                <a:effectLst/>
                <a:latin typeface="+mn-lt"/>
              </a:rPr>
              <a:t>, Nayak, </a:t>
            </a:r>
            <a:r>
              <a:rPr lang="en-US" sz="1600" b="0" i="0" dirty="0" err="1">
                <a:solidFill>
                  <a:srgbClr val="212529"/>
                </a:solidFill>
                <a:effectLst/>
                <a:latin typeface="+mn-lt"/>
              </a:rPr>
              <a:t>Ribizel</a:t>
            </a:r>
            <a:r>
              <a:rPr lang="en-US" sz="1600" b="0" i="0" dirty="0">
                <a:solidFill>
                  <a:srgbClr val="212529"/>
                </a:solidFill>
                <a:effectLst/>
                <a:latin typeface="+mn-lt"/>
              </a:rPr>
              <a:t>, Tsai, Quintana-</a:t>
            </a:r>
            <a:r>
              <a:rPr lang="en-US" sz="1600" b="0" i="0" dirty="0" err="1">
                <a:solidFill>
                  <a:srgbClr val="212529"/>
                </a:solidFill>
                <a:effectLst/>
                <a:latin typeface="+mn-lt"/>
              </a:rPr>
              <a:t>Ortí</a:t>
            </a:r>
            <a:r>
              <a:rPr lang="en-US" sz="1600" b="0" i="0" dirty="0">
                <a:solidFill>
                  <a:srgbClr val="212529"/>
                </a:solidFill>
                <a:effectLst/>
                <a:latin typeface="+mn-lt"/>
              </a:rPr>
              <a:t>, ACM Trans. Math. Software 48, 1-33 (2022). </a:t>
            </a:r>
            <a:r>
              <a:rPr lang="en-US" sz="1600" b="0" i="0" dirty="0">
                <a:solidFill>
                  <a:srgbClr val="212529"/>
                </a:solidFill>
                <a:effectLst/>
                <a:latin typeface="+mn-lt"/>
                <a:hlinkClick r:id="rId4"/>
              </a:rPr>
              <a:t>DOI:10.1145/3480935</a:t>
            </a:r>
            <a:endParaRPr lang="en-US" sz="1600" b="0" i="0" dirty="0">
              <a:solidFill>
                <a:srgbClr val="212529"/>
              </a:solidFill>
              <a:effectLst/>
              <a:latin typeface="+mn-lt"/>
            </a:endParaRPr>
          </a:p>
        </p:txBody>
      </p:sp>
    </p:spTree>
    <p:extLst>
      <p:ext uri="{BB962C8B-B14F-4D97-AF65-F5344CB8AC3E}">
        <p14:creationId xmlns:p14="http://schemas.microsoft.com/office/powerpoint/2010/main" val="41076000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sp>
        <p:nvSpPr>
          <p:cNvPr id="419" name="Google Shape;419;p16"/>
          <p:cNvSpPr txBox="1"/>
          <p:nvPr/>
        </p:nvSpPr>
        <p:spPr>
          <a:xfrm>
            <a:off x="89887" y="53797"/>
            <a:ext cx="12028825" cy="399917"/>
          </a:xfrm>
          <a:prstGeom prst="rect">
            <a:avLst/>
          </a:prstGeom>
          <a:noFill/>
          <a:ln>
            <a:noFill/>
          </a:ln>
        </p:spPr>
        <p:txBody>
          <a:bodyPr spcFirstLastPara="1" wrap="square" lIns="91401" tIns="45688" rIns="91401" bIns="45688" anchor="t" anchorCtr="0">
            <a:spAutoFit/>
          </a:bodyPr>
          <a:lstStyle/>
          <a:p>
            <a:pPr>
              <a:spcBef>
                <a:spcPts val="0"/>
              </a:spcBef>
              <a:spcAft>
                <a:spcPts val="0"/>
              </a:spcAft>
            </a:pPr>
            <a:r>
              <a:rPr lang="en-US" sz="1999" b="1" dirty="0">
                <a:solidFill>
                  <a:schemeClr val="dk1"/>
                </a:solidFill>
                <a:latin typeface="+mj-lt"/>
                <a:cs typeface="Calibri"/>
                <a:sym typeface="Calibri"/>
              </a:rPr>
              <a:t>Warp-X</a:t>
            </a:r>
            <a:endParaRPr dirty="0">
              <a:latin typeface="+mj-lt"/>
            </a:endParaRPr>
          </a:p>
        </p:txBody>
      </p:sp>
      <p:grpSp>
        <p:nvGrpSpPr>
          <p:cNvPr id="5" name="Group 4">
            <a:extLst>
              <a:ext uri="{FF2B5EF4-FFF2-40B4-BE49-F238E27FC236}">
                <a16:creationId xmlns:a16="http://schemas.microsoft.com/office/drawing/2014/main" id="{EBF6FD20-691B-76C9-C3E5-B97BDA36B6A7}"/>
              </a:ext>
            </a:extLst>
          </p:cNvPr>
          <p:cNvGrpSpPr/>
          <p:nvPr/>
        </p:nvGrpSpPr>
        <p:grpSpPr>
          <a:xfrm>
            <a:off x="525643" y="1611852"/>
            <a:ext cx="8862992" cy="4467290"/>
            <a:chOff x="572802" y="534072"/>
            <a:chExt cx="11553126" cy="5823220"/>
          </a:xfrm>
        </p:grpSpPr>
        <p:sp>
          <p:nvSpPr>
            <p:cNvPr id="420" name="Google Shape;420;p16"/>
            <p:cNvSpPr txBox="1"/>
            <p:nvPr/>
          </p:nvSpPr>
          <p:spPr>
            <a:xfrm>
              <a:off x="1150805" y="734080"/>
              <a:ext cx="2993035" cy="401110"/>
            </a:xfrm>
            <a:prstGeom prst="rect">
              <a:avLst/>
            </a:prstGeom>
            <a:noFill/>
            <a:ln>
              <a:noFill/>
            </a:ln>
          </p:spPr>
          <p:txBody>
            <a:bodyPr spcFirstLastPara="1" wrap="square" lIns="91401" tIns="45688" rIns="91401" bIns="45688" anchor="t" anchorCtr="0">
              <a:spAutoFit/>
            </a:bodyPr>
            <a:lstStyle/>
            <a:p>
              <a:pPr>
                <a:spcBef>
                  <a:spcPts val="0"/>
                </a:spcBef>
                <a:spcAft>
                  <a:spcPts val="0"/>
                </a:spcAft>
              </a:pPr>
              <a:r>
                <a:rPr lang="en-US" sz="1400" dirty="0" err="1">
                  <a:solidFill>
                    <a:srgbClr val="00B050"/>
                  </a:solidFill>
                  <a:latin typeface="Courier"/>
                  <a:ea typeface="Courier"/>
                  <a:cs typeface="Courier"/>
                  <a:sym typeface="Courier"/>
                </a:rPr>
                <a:t>WarpX</a:t>
              </a:r>
              <a:r>
                <a:rPr lang="en-US" sz="1400" dirty="0">
                  <a:solidFill>
                    <a:srgbClr val="00B050"/>
                  </a:solidFill>
                  <a:latin typeface="Courier"/>
                  <a:ea typeface="Courier"/>
                  <a:cs typeface="Courier"/>
                  <a:sym typeface="Courier"/>
                </a:rPr>
                <a:t>/Regression/</a:t>
              </a:r>
              <a:endParaRPr dirty="0"/>
            </a:p>
          </p:txBody>
        </p:sp>
        <p:sp>
          <p:nvSpPr>
            <p:cNvPr id="421" name="Google Shape;421;p16"/>
            <p:cNvSpPr txBox="1"/>
            <p:nvPr/>
          </p:nvSpPr>
          <p:spPr>
            <a:xfrm>
              <a:off x="572802" y="2629115"/>
              <a:ext cx="5645675" cy="3490304"/>
            </a:xfrm>
            <a:prstGeom prst="rect">
              <a:avLst/>
            </a:prstGeom>
            <a:noFill/>
            <a:ln w="9525" cap="flat" cmpd="sng">
              <a:solidFill>
                <a:srgbClr val="31538F"/>
              </a:solidFill>
              <a:prstDash val="solid"/>
              <a:round/>
              <a:headEnd type="none" w="sm" len="sm"/>
              <a:tailEnd type="none" w="sm" len="sm"/>
            </a:ln>
          </p:spPr>
          <p:txBody>
            <a:bodyPr spcFirstLastPara="1" wrap="square" lIns="91401" tIns="45688" rIns="91401" bIns="45688" anchor="t" anchorCtr="0">
              <a:spAutoFit/>
            </a:bodyPr>
            <a:lstStyle/>
            <a:p>
              <a:pPr>
                <a:spcBef>
                  <a:spcPts val="0"/>
                </a:spcBef>
                <a:spcAft>
                  <a:spcPts val="0"/>
                </a:spcAft>
              </a:pPr>
              <a:r>
                <a:rPr lang="en-US" sz="1400" b="1" dirty="0">
                  <a:solidFill>
                    <a:schemeClr val="dk1"/>
                  </a:solidFill>
                  <a:latin typeface="+mn-lt"/>
                  <a:ea typeface="Calibri"/>
                  <a:cs typeface="Calibri"/>
                  <a:sym typeface="Calibri"/>
                </a:rPr>
                <a:t>Nightly builds on CRD clusters </a:t>
              </a:r>
              <a:r>
                <a:rPr lang="en-US" sz="1400" b="1" dirty="0" err="1">
                  <a:solidFill>
                    <a:schemeClr val="dk1"/>
                  </a:solidFill>
                  <a:latin typeface="+mn-lt"/>
                  <a:ea typeface="Calibri"/>
                  <a:cs typeface="Calibri"/>
                  <a:sym typeface="Calibri"/>
                </a:rPr>
                <a:t>Battra</a:t>
              </a:r>
              <a:r>
                <a:rPr lang="en-US" sz="1400" b="1" dirty="0">
                  <a:solidFill>
                    <a:schemeClr val="dk1"/>
                  </a:solidFill>
                  <a:latin typeface="+mn-lt"/>
                  <a:ea typeface="Calibri"/>
                  <a:cs typeface="Calibri"/>
                  <a:sym typeface="Calibri"/>
                </a:rPr>
                <a:t> (CPU) and Garuda (GPU)</a:t>
              </a:r>
              <a:endParaRPr dirty="0">
                <a:latin typeface="+mn-lt"/>
              </a:endParaRPr>
            </a:p>
            <a:p>
              <a:pPr>
                <a:spcBef>
                  <a:spcPts val="0"/>
                </a:spcBef>
                <a:spcAft>
                  <a:spcPts val="0"/>
                </a:spcAft>
              </a:pPr>
              <a:endParaRPr sz="1400" dirty="0">
                <a:solidFill>
                  <a:schemeClr val="dk1"/>
                </a:solidFill>
                <a:latin typeface="+mn-lt"/>
                <a:ea typeface="Calibri"/>
                <a:cs typeface="Calibri"/>
                <a:sym typeface="Calibri"/>
              </a:endParaRPr>
            </a:p>
            <a:p>
              <a:pPr marL="285664" indent="-285664">
                <a:spcBef>
                  <a:spcPts val="0"/>
                </a:spcBef>
                <a:spcAft>
                  <a:spcPts val="0"/>
                </a:spcAft>
                <a:buClr>
                  <a:schemeClr val="dk1"/>
                </a:buClr>
                <a:buSzPts val="1400"/>
                <a:buFont typeface="Calibri"/>
                <a:buChar char="-"/>
              </a:pPr>
              <a:r>
                <a:rPr lang="en-US" sz="1400" dirty="0">
                  <a:solidFill>
                    <a:schemeClr val="dk1"/>
                  </a:solidFill>
                  <a:latin typeface="+mn-lt"/>
                  <a:ea typeface="Calibri"/>
                  <a:cs typeface="Calibri"/>
                  <a:sym typeface="Calibri"/>
                </a:rPr>
                <a:t>Every night</a:t>
              </a:r>
              <a:endParaRPr dirty="0">
                <a:latin typeface="+mn-lt"/>
              </a:endParaRPr>
            </a:p>
            <a:p>
              <a:pPr marL="285664" indent="-285664">
                <a:spcBef>
                  <a:spcPts val="0"/>
                </a:spcBef>
                <a:spcAft>
                  <a:spcPts val="0"/>
                </a:spcAft>
                <a:buClr>
                  <a:schemeClr val="dk1"/>
                </a:buClr>
                <a:buSzPts val="1400"/>
                <a:buFont typeface="Calibri"/>
                <a:buChar char="-"/>
              </a:pPr>
              <a:r>
                <a:rPr lang="en-US" sz="1400" dirty="0">
                  <a:solidFill>
                    <a:schemeClr val="dk1"/>
                  </a:solidFill>
                  <a:latin typeface="+mn-lt"/>
                  <a:ea typeface="Calibri"/>
                  <a:cs typeface="Calibri"/>
                  <a:sym typeface="Calibri"/>
                </a:rPr>
                <a:t>See https://</a:t>
              </a:r>
              <a:r>
                <a:rPr lang="en-US" sz="1400" dirty="0" err="1">
                  <a:solidFill>
                    <a:schemeClr val="dk1"/>
                  </a:solidFill>
                  <a:latin typeface="+mn-lt"/>
                  <a:ea typeface="Calibri"/>
                  <a:cs typeface="Calibri"/>
                  <a:sym typeface="Calibri"/>
                </a:rPr>
                <a:t>github.com</a:t>
              </a:r>
              <a:r>
                <a:rPr lang="en-US" sz="1400" dirty="0">
                  <a:solidFill>
                    <a:schemeClr val="dk1"/>
                  </a:solidFill>
                  <a:latin typeface="+mn-lt"/>
                  <a:ea typeface="Calibri"/>
                  <a:cs typeface="Calibri"/>
                  <a:sym typeface="Calibri"/>
                </a:rPr>
                <a:t>/ECP-</a:t>
              </a:r>
              <a:r>
                <a:rPr lang="en-US" sz="1400" dirty="0" err="1">
                  <a:solidFill>
                    <a:schemeClr val="dk1"/>
                  </a:solidFill>
                  <a:latin typeface="+mn-lt"/>
                  <a:ea typeface="Calibri"/>
                  <a:cs typeface="Calibri"/>
                  <a:sym typeface="Calibri"/>
                </a:rPr>
                <a:t>WarpX</a:t>
              </a:r>
              <a:r>
                <a:rPr lang="en-US" sz="1400" dirty="0">
                  <a:solidFill>
                    <a:schemeClr val="dk1"/>
                  </a:solidFill>
                  <a:latin typeface="+mn-lt"/>
                  <a:ea typeface="Calibri"/>
                  <a:cs typeface="Calibri"/>
                  <a:sym typeface="Calibri"/>
                </a:rPr>
                <a:t>/</a:t>
              </a:r>
              <a:r>
                <a:rPr lang="en-US" sz="1400" dirty="0" err="1">
                  <a:solidFill>
                    <a:schemeClr val="dk1"/>
                  </a:solidFill>
                  <a:latin typeface="+mn-lt"/>
                  <a:ea typeface="Calibri"/>
                  <a:cs typeface="Calibri"/>
                  <a:sym typeface="Calibri"/>
                </a:rPr>
                <a:t>regression_testing</a:t>
              </a:r>
              <a:endParaRPr sz="1400" dirty="0">
                <a:solidFill>
                  <a:schemeClr val="dk1"/>
                </a:solidFill>
                <a:latin typeface="+mn-lt"/>
                <a:ea typeface="Calibri"/>
                <a:cs typeface="Calibri"/>
                <a:sym typeface="Calibri"/>
              </a:endParaRPr>
            </a:p>
            <a:p>
              <a:pPr marL="285664" indent="-285664">
                <a:spcBef>
                  <a:spcPts val="0"/>
                </a:spcBef>
                <a:spcAft>
                  <a:spcPts val="0"/>
                </a:spcAft>
                <a:buClr>
                  <a:schemeClr val="dk1"/>
                </a:buClr>
                <a:buSzPts val="1400"/>
                <a:buFont typeface="Calibri"/>
                <a:buChar char="-"/>
              </a:pPr>
              <a:r>
                <a:rPr lang="en-US" sz="1400" dirty="0">
                  <a:solidFill>
                    <a:schemeClr val="dk1"/>
                  </a:solidFill>
                  <a:latin typeface="+mn-lt"/>
                  <a:ea typeface="Calibri"/>
                  <a:cs typeface="Calibri"/>
                  <a:sym typeface="Calibri"/>
                </a:rPr>
                <a:t>Compare with ref to machine precision</a:t>
              </a:r>
              <a:endParaRPr dirty="0">
                <a:latin typeface="+mn-lt"/>
              </a:endParaRPr>
            </a:p>
            <a:p>
              <a:pPr marL="285664" indent="-285664">
                <a:spcBef>
                  <a:spcPts val="0"/>
                </a:spcBef>
                <a:spcAft>
                  <a:spcPts val="0"/>
                </a:spcAft>
                <a:buClr>
                  <a:schemeClr val="dk1"/>
                </a:buClr>
                <a:buSzPts val="1400"/>
                <a:buFont typeface="Calibri"/>
                <a:buChar char="-"/>
              </a:pPr>
              <a:r>
                <a:rPr lang="en-US" sz="1400" dirty="0">
                  <a:solidFill>
                    <a:schemeClr val="dk1"/>
                  </a:solidFill>
                  <a:latin typeface="+mn-lt"/>
                  <a:ea typeface="Calibri"/>
                  <a:cs typeface="Calibri"/>
                  <a:sym typeface="Calibri"/>
                </a:rPr>
                <a:t>Published at </a:t>
              </a:r>
              <a:r>
                <a:rPr lang="en-US" sz="1400" u="sng" dirty="0">
                  <a:solidFill>
                    <a:schemeClr val="dk1"/>
                  </a:solidFill>
                  <a:latin typeface="+mn-lt"/>
                  <a:ea typeface="Calibri"/>
                  <a:cs typeface="Calibri"/>
                  <a:sym typeface="Calibri"/>
                  <a:hlinkClick r:id="rId3">
                    <a:extLst>
                      <a:ext uri="{A12FA001-AC4F-418D-AE19-62706E023703}">
                        <ahyp:hlinkClr xmlns:ahyp="http://schemas.microsoft.com/office/drawing/2018/hyperlinkcolor" val="tx"/>
                      </a:ext>
                    </a:extLst>
                  </a:hlinkClick>
                </a:rPr>
                <a:t>https://ccse.lbl.gov/pub/RegressionTesting/WarpX/</a:t>
              </a:r>
              <a:endParaRPr sz="1400" dirty="0">
                <a:solidFill>
                  <a:schemeClr val="dk1"/>
                </a:solidFill>
                <a:latin typeface="+mn-lt"/>
                <a:ea typeface="Calibri"/>
                <a:cs typeface="Calibri"/>
                <a:sym typeface="Calibri"/>
              </a:endParaRPr>
            </a:p>
            <a:p>
              <a:pPr marL="285664" indent="-196791">
                <a:spcBef>
                  <a:spcPts val="0"/>
                </a:spcBef>
                <a:spcAft>
                  <a:spcPts val="0"/>
                </a:spcAft>
                <a:buClr>
                  <a:schemeClr val="dk1"/>
                </a:buClr>
                <a:buSzPts val="1400"/>
              </a:pPr>
              <a:endParaRPr sz="1400" dirty="0">
                <a:solidFill>
                  <a:schemeClr val="dk1"/>
                </a:solidFill>
                <a:latin typeface="+mn-lt"/>
                <a:ea typeface="Calibri"/>
                <a:cs typeface="Calibri"/>
                <a:sym typeface="Calibri"/>
              </a:endParaRPr>
            </a:p>
            <a:p>
              <a:pPr>
                <a:spcBef>
                  <a:spcPts val="0"/>
                </a:spcBef>
                <a:spcAft>
                  <a:spcPts val="0"/>
                </a:spcAft>
              </a:pPr>
              <a:r>
                <a:rPr lang="en-US" sz="1400" dirty="0">
                  <a:solidFill>
                    <a:schemeClr val="dk1"/>
                  </a:solidFill>
                  <a:latin typeface="+mn-lt"/>
                  <a:ea typeface="Calibri"/>
                  <a:cs typeface="Calibri"/>
                  <a:sym typeface="Calibri"/>
                </a:rPr>
                <a:t>* Catch everything (and more)</a:t>
              </a:r>
              <a:endParaRPr sz="1400" dirty="0">
                <a:solidFill>
                  <a:schemeClr val="dk1"/>
                </a:solidFill>
                <a:latin typeface="+mn-lt"/>
                <a:ea typeface="Calibri"/>
                <a:cs typeface="Calibri"/>
                <a:sym typeface="Calibri"/>
              </a:endParaRPr>
            </a:p>
          </p:txBody>
        </p:sp>
        <p:sp>
          <p:nvSpPr>
            <p:cNvPr id="422" name="Google Shape;422;p16"/>
            <p:cNvSpPr txBox="1"/>
            <p:nvPr/>
          </p:nvSpPr>
          <p:spPr>
            <a:xfrm>
              <a:off x="3583713" y="697774"/>
              <a:ext cx="2276711" cy="481348"/>
            </a:xfrm>
            <a:prstGeom prst="rect">
              <a:avLst/>
            </a:prstGeom>
            <a:noFill/>
            <a:ln>
              <a:noFill/>
            </a:ln>
          </p:spPr>
          <p:txBody>
            <a:bodyPr spcFirstLastPara="1" wrap="square" lIns="91401" tIns="45688" rIns="91401" bIns="45688" anchor="t" anchorCtr="0">
              <a:spAutoFit/>
            </a:bodyPr>
            <a:lstStyle/>
            <a:p>
              <a:pPr>
                <a:spcBef>
                  <a:spcPts val="0"/>
                </a:spcBef>
                <a:spcAft>
                  <a:spcPts val="0"/>
                </a:spcAft>
              </a:pPr>
              <a:r>
                <a:rPr lang="en-US" dirty="0" err="1">
                  <a:solidFill>
                    <a:schemeClr val="dk1"/>
                  </a:solidFill>
                  <a:latin typeface="+mn-lt"/>
                  <a:ea typeface="Calibri"/>
                  <a:cs typeface="Calibri"/>
                  <a:sym typeface="Calibri"/>
                </a:rPr>
                <a:t>WarpX-tests.ini</a:t>
              </a:r>
              <a:endParaRPr dirty="0">
                <a:solidFill>
                  <a:schemeClr val="dk1"/>
                </a:solidFill>
                <a:latin typeface="+mn-lt"/>
                <a:ea typeface="Calibri"/>
                <a:cs typeface="Calibri"/>
                <a:sym typeface="Calibri"/>
              </a:endParaRPr>
            </a:p>
          </p:txBody>
        </p:sp>
        <p:sp>
          <p:nvSpPr>
            <p:cNvPr id="423" name="Google Shape;423;p16"/>
            <p:cNvSpPr txBox="1"/>
            <p:nvPr/>
          </p:nvSpPr>
          <p:spPr>
            <a:xfrm>
              <a:off x="7934388" y="653799"/>
              <a:ext cx="3423514" cy="962782"/>
            </a:xfrm>
            <a:prstGeom prst="rect">
              <a:avLst/>
            </a:prstGeom>
            <a:noFill/>
            <a:ln>
              <a:noFill/>
            </a:ln>
          </p:spPr>
          <p:txBody>
            <a:bodyPr spcFirstLastPara="1" wrap="square" lIns="91401" tIns="45688" rIns="91401" bIns="45688" anchor="t" anchorCtr="0">
              <a:spAutoFit/>
            </a:bodyPr>
            <a:lstStyle/>
            <a:p>
              <a:pPr>
                <a:spcBef>
                  <a:spcPts val="0"/>
                </a:spcBef>
                <a:spcAft>
                  <a:spcPts val="0"/>
                </a:spcAft>
              </a:pPr>
              <a:r>
                <a:rPr lang="en-US" sz="1400" dirty="0" err="1">
                  <a:solidFill>
                    <a:schemeClr val="dk1"/>
                  </a:solidFill>
                  <a:latin typeface="Courier"/>
                  <a:ea typeface="Courier"/>
                  <a:cs typeface="Courier"/>
                  <a:sym typeface="Courier"/>
                </a:rPr>
                <a:t>WarpX</a:t>
              </a:r>
              <a:r>
                <a:rPr lang="en-US" sz="1400" dirty="0">
                  <a:solidFill>
                    <a:schemeClr val="dk1"/>
                  </a:solidFill>
                  <a:latin typeface="Courier"/>
                  <a:ea typeface="Courier"/>
                  <a:cs typeface="Courier"/>
                  <a:sym typeface="Courier"/>
                </a:rPr>
                <a:t>/Examples/</a:t>
              </a:r>
              <a:endParaRPr dirty="0"/>
            </a:p>
            <a:p>
              <a:pPr marL="285664" indent="-285664">
                <a:spcBef>
                  <a:spcPts val="0"/>
                </a:spcBef>
                <a:spcAft>
                  <a:spcPts val="0"/>
                </a:spcAft>
                <a:buClr>
                  <a:schemeClr val="dk1"/>
                </a:buClr>
                <a:buSzPts val="1400"/>
                <a:buFont typeface="Calibri"/>
                <a:buChar char="-"/>
              </a:pPr>
              <a:r>
                <a:rPr lang="en-US" sz="1400" dirty="0">
                  <a:solidFill>
                    <a:schemeClr val="dk1"/>
                  </a:solidFill>
                  <a:latin typeface="+mn-lt"/>
                  <a:ea typeface="Calibri"/>
                  <a:cs typeface="Calibri"/>
                  <a:sym typeface="Calibri"/>
                </a:rPr>
                <a:t>Input files</a:t>
              </a:r>
              <a:endParaRPr dirty="0">
                <a:latin typeface="+mn-lt"/>
              </a:endParaRPr>
            </a:p>
            <a:p>
              <a:pPr marL="285664" indent="-285664">
                <a:spcBef>
                  <a:spcPts val="0"/>
                </a:spcBef>
                <a:spcAft>
                  <a:spcPts val="0"/>
                </a:spcAft>
                <a:buClr>
                  <a:schemeClr val="dk1"/>
                </a:buClr>
                <a:buSzPts val="1400"/>
                <a:buFont typeface="Calibri"/>
                <a:buChar char="-"/>
              </a:pPr>
              <a:r>
                <a:rPr lang="en-US" sz="1400" dirty="0">
                  <a:solidFill>
                    <a:schemeClr val="dk1"/>
                  </a:solidFill>
                  <a:latin typeface="+mn-lt"/>
                  <a:ea typeface="Calibri"/>
                  <a:cs typeface="Calibri"/>
                  <a:sym typeface="Calibri"/>
                </a:rPr>
                <a:t>Analysis script</a:t>
              </a:r>
              <a:endParaRPr dirty="0">
                <a:latin typeface="+mn-lt"/>
              </a:endParaRPr>
            </a:p>
          </p:txBody>
        </p:sp>
        <p:sp>
          <p:nvSpPr>
            <p:cNvPr id="424" name="Google Shape;424;p16"/>
            <p:cNvSpPr txBox="1"/>
            <p:nvPr/>
          </p:nvSpPr>
          <p:spPr>
            <a:xfrm>
              <a:off x="7578011" y="2866987"/>
              <a:ext cx="4547917" cy="3490305"/>
            </a:xfrm>
            <a:prstGeom prst="rect">
              <a:avLst/>
            </a:prstGeom>
            <a:noFill/>
            <a:ln w="9525" cap="flat" cmpd="sng">
              <a:solidFill>
                <a:srgbClr val="31538F"/>
              </a:solidFill>
              <a:prstDash val="solid"/>
              <a:round/>
              <a:headEnd type="none" w="sm" len="sm"/>
              <a:tailEnd type="none" w="sm" len="sm"/>
            </a:ln>
          </p:spPr>
          <p:txBody>
            <a:bodyPr spcFirstLastPara="1" wrap="square" lIns="91401" tIns="45688" rIns="91401" bIns="45688" anchor="t" anchorCtr="0">
              <a:spAutoFit/>
            </a:bodyPr>
            <a:lstStyle/>
            <a:p>
              <a:pPr>
                <a:spcBef>
                  <a:spcPts val="0"/>
                </a:spcBef>
                <a:spcAft>
                  <a:spcPts val="0"/>
                </a:spcAft>
              </a:pPr>
              <a:r>
                <a:rPr lang="en-US" sz="1400" b="1" dirty="0" err="1">
                  <a:solidFill>
                    <a:schemeClr val="dk1"/>
                  </a:solidFill>
                  <a:latin typeface="+mn-lt"/>
                  <a:ea typeface="Calibri"/>
                  <a:cs typeface="Calibri"/>
                  <a:sym typeface="Calibri"/>
                </a:rPr>
                <a:t>TravisCI</a:t>
              </a:r>
              <a:r>
                <a:rPr lang="en-US" sz="1400" b="1" dirty="0">
                  <a:solidFill>
                    <a:schemeClr val="dk1"/>
                  </a:solidFill>
                  <a:latin typeface="+mn-lt"/>
                  <a:ea typeface="Calibri"/>
                  <a:cs typeface="Calibri"/>
                  <a:sym typeface="Calibri"/>
                </a:rPr>
                <a:t> tests on every commit on GitHub</a:t>
              </a:r>
              <a:endParaRPr dirty="0">
                <a:latin typeface="+mn-lt"/>
              </a:endParaRPr>
            </a:p>
            <a:p>
              <a:pPr>
                <a:spcBef>
                  <a:spcPts val="0"/>
                </a:spcBef>
                <a:spcAft>
                  <a:spcPts val="0"/>
                </a:spcAft>
              </a:pPr>
              <a:endParaRPr sz="1400" dirty="0">
                <a:solidFill>
                  <a:schemeClr val="dk1"/>
                </a:solidFill>
                <a:latin typeface="+mn-lt"/>
                <a:ea typeface="Calibri"/>
                <a:cs typeface="Calibri"/>
                <a:sym typeface="Calibri"/>
              </a:endParaRPr>
            </a:p>
            <a:p>
              <a:pPr marL="285664" indent="-285664">
                <a:spcBef>
                  <a:spcPts val="0"/>
                </a:spcBef>
                <a:spcAft>
                  <a:spcPts val="0"/>
                </a:spcAft>
                <a:buClr>
                  <a:schemeClr val="dk1"/>
                </a:buClr>
                <a:buSzPts val="1400"/>
                <a:buFont typeface="Calibri"/>
                <a:buChar char="-"/>
              </a:pPr>
              <a:r>
                <a:rPr lang="en-US" sz="1400" dirty="0">
                  <a:solidFill>
                    <a:schemeClr val="dk1"/>
                  </a:solidFill>
                  <a:latin typeface="+mn-lt"/>
                  <a:ea typeface="Calibri"/>
                  <a:cs typeface="Calibri"/>
                  <a:sym typeface="Calibri"/>
                </a:rPr>
                <a:t>Every time you push on a branch with open PR</a:t>
              </a:r>
              <a:endParaRPr dirty="0">
                <a:latin typeface="+mn-lt"/>
              </a:endParaRPr>
            </a:p>
            <a:p>
              <a:pPr marL="285664" indent="-285664">
                <a:spcBef>
                  <a:spcPts val="0"/>
                </a:spcBef>
                <a:spcAft>
                  <a:spcPts val="0"/>
                </a:spcAft>
                <a:buClr>
                  <a:schemeClr val="dk1"/>
                </a:buClr>
                <a:buSzPts val="1400"/>
                <a:buFont typeface="Calibri"/>
                <a:buChar char="-"/>
              </a:pPr>
              <a:r>
                <a:rPr lang="en-US" sz="1400" dirty="0">
                  <a:solidFill>
                    <a:schemeClr val="dk1"/>
                  </a:solidFill>
                  <a:latin typeface="+mn-lt"/>
                  <a:ea typeface="Calibri"/>
                  <a:cs typeface="Calibri"/>
                  <a:sym typeface="Calibri"/>
                </a:rPr>
                <a:t>GitHub tells you when they fail</a:t>
              </a:r>
              <a:endParaRPr dirty="0">
                <a:latin typeface="+mn-lt"/>
              </a:endParaRPr>
            </a:p>
            <a:p>
              <a:pPr marL="285664" indent="-285664">
                <a:spcBef>
                  <a:spcPts val="0"/>
                </a:spcBef>
                <a:spcAft>
                  <a:spcPts val="0"/>
                </a:spcAft>
                <a:buClr>
                  <a:schemeClr val="dk1"/>
                </a:buClr>
                <a:buSzPts val="1400"/>
                <a:buFont typeface="Calibri"/>
                <a:buChar char="-"/>
              </a:pPr>
              <a:r>
                <a:rPr lang="en-US" sz="1400" dirty="0">
                  <a:solidFill>
                    <a:schemeClr val="dk1"/>
                  </a:solidFill>
                  <a:latin typeface="+mn-lt"/>
                  <a:ea typeface="Calibri"/>
                  <a:cs typeface="Calibri"/>
                  <a:sym typeface="Calibri"/>
                </a:rPr>
                <a:t>Jobs are submitted by batch (see .</a:t>
              </a:r>
              <a:r>
                <a:rPr lang="en-US" sz="1400" dirty="0" err="1">
                  <a:solidFill>
                    <a:schemeClr val="dk1"/>
                  </a:solidFill>
                  <a:latin typeface="+mn-lt"/>
                  <a:ea typeface="Calibri"/>
                  <a:cs typeface="Calibri"/>
                  <a:sym typeface="Calibri"/>
                </a:rPr>
                <a:t>travis.yml</a:t>
              </a:r>
              <a:r>
                <a:rPr lang="en-US" sz="1400" dirty="0">
                  <a:solidFill>
                    <a:schemeClr val="dk1"/>
                  </a:solidFill>
                  <a:latin typeface="+mn-lt"/>
                  <a:ea typeface="Calibri"/>
                  <a:cs typeface="Calibri"/>
                  <a:sym typeface="Calibri"/>
                </a:rPr>
                <a:t>)</a:t>
              </a:r>
              <a:endParaRPr dirty="0">
                <a:latin typeface="+mn-lt"/>
              </a:endParaRPr>
            </a:p>
            <a:p>
              <a:pPr marL="285664" indent="-285664">
                <a:spcBef>
                  <a:spcPts val="0"/>
                </a:spcBef>
                <a:spcAft>
                  <a:spcPts val="0"/>
                </a:spcAft>
                <a:buClr>
                  <a:schemeClr val="dk1"/>
                </a:buClr>
                <a:buSzPts val="1400"/>
                <a:buFont typeface="Calibri"/>
                <a:buChar char="-"/>
              </a:pPr>
              <a:r>
                <a:rPr lang="en-US" sz="1400" dirty="0">
                  <a:solidFill>
                    <a:schemeClr val="dk1"/>
                  </a:solidFill>
                  <a:latin typeface="+mn-lt"/>
                  <a:ea typeface="Calibri"/>
                  <a:cs typeface="Calibri"/>
                  <a:sym typeface="Calibri"/>
                </a:rPr>
                <a:t>Only tests compilation, run and analysis!!</a:t>
              </a:r>
              <a:endParaRPr dirty="0">
                <a:latin typeface="+mn-lt"/>
              </a:endParaRPr>
            </a:p>
            <a:p>
              <a:pPr marL="285664" indent="-196791">
                <a:spcBef>
                  <a:spcPts val="0"/>
                </a:spcBef>
                <a:spcAft>
                  <a:spcPts val="0"/>
                </a:spcAft>
                <a:buClr>
                  <a:schemeClr val="dk1"/>
                </a:buClr>
                <a:buSzPts val="1400"/>
              </a:pPr>
              <a:endParaRPr sz="1400" dirty="0">
                <a:solidFill>
                  <a:schemeClr val="dk1"/>
                </a:solidFill>
                <a:latin typeface="+mn-lt"/>
                <a:ea typeface="Calibri"/>
                <a:cs typeface="Calibri"/>
                <a:sym typeface="Calibri"/>
              </a:endParaRPr>
            </a:p>
            <a:p>
              <a:pPr>
                <a:spcBef>
                  <a:spcPts val="0"/>
                </a:spcBef>
                <a:spcAft>
                  <a:spcPts val="0"/>
                </a:spcAft>
              </a:pPr>
              <a:r>
                <a:rPr lang="en-US" sz="1400" dirty="0">
                  <a:solidFill>
                    <a:schemeClr val="dk1"/>
                  </a:solidFill>
                  <a:latin typeface="+mn-lt"/>
                  <a:ea typeface="Calibri"/>
                  <a:cs typeface="Calibri"/>
                  <a:sym typeface="Calibri"/>
                </a:rPr>
                <a:t>* Only catch what we ask for</a:t>
              </a:r>
              <a:endParaRPr sz="1400" dirty="0">
                <a:solidFill>
                  <a:schemeClr val="dk1"/>
                </a:solidFill>
                <a:latin typeface="+mn-lt"/>
                <a:ea typeface="Calibri"/>
                <a:cs typeface="Calibri"/>
                <a:sym typeface="Calibri"/>
              </a:endParaRPr>
            </a:p>
          </p:txBody>
        </p:sp>
        <p:cxnSp>
          <p:nvCxnSpPr>
            <p:cNvPr id="425" name="Google Shape;425;p16"/>
            <p:cNvCxnSpPr>
              <a:cxnSpLocks/>
              <a:stCxn id="422" idx="2"/>
              <a:endCxn id="421" idx="0"/>
            </p:cNvCxnSpPr>
            <p:nvPr/>
          </p:nvCxnSpPr>
          <p:spPr>
            <a:xfrm flipH="1">
              <a:off x="3395640" y="1179122"/>
              <a:ext cx="1326429" cy="1449993"/>
            </a:xfrm>
            <a:prstGeom prst="straightConnector1">
              <a:avLst/>
            </a:prstGeom>
            <a:noFill/>
            <a:ln w="9525" cap="flat" cmpd="sng">
              <a:solidFill>
                <a:schemeClr val="dk1"/>
              </a:solidFill>
              <a:prstDash val="solid"/>
              <a:miter lim="800000"/>
              <a:headEnd type="none" w="sm" len="sm"/>
              <a:tailEnd type="triangle" w="med" len="med"/>
            </a:ln>
          </p:spPr>
        </p:cxnSp>
        <p:cxnSp>
          <p:nvCxnSpPr>
            <p:cNvPr id="426" name="Google Shape;426;p16"/>
            <p:cNvCxnSpPr>
              <a:cxnSpLocks/>
              <a:stCxn id="422" idx="2"/>
              <a:endCxn id="424" idx="0"/>
            </p:cNvCxnSpPr>
            <p:nvPr/>
          </p:nvCxnSpPr>
          <p:spPr>
            <a:xfrm>
              <a:off x="4722069" y="1179122"/>
              <a:ext cx="5129902" cy="1687864"/>
            </a:xfrm>
            <a:prstGeom prst="straightConnector1">
              <a:avLst/>
            </a:prstGeom>
            <a:noFill/>
            <a:ln w="9525" cap="flat" cmpd="sng">
              <a:solidFill>
                <a:schemeClr val="dk1"/>
              </a:solidFill>
              <a:prstDash val="solid"/>
              <a:miter lim="800000"/>
              <a:headEnd type="none" w="sm" len="sm"/>
              <a:tailEnd type="triangle" w="med" len="med"/>
            </a:ln>
          </p:spPr>
        </p:cxnSp>
        <p:sp>
          <p:nvSpPr>
            <p:cNvPr id="427" name="Google Shape;427;p16"/>
            <p:cNvSpPr txBox="1"/>
            <p:nvPr/>
          </p:nvSpPr>
          <p:spPr>
            <a:xfrm>
              <a:off x="6285165" y="1947169"/>
              <a:ext cx="3566805" cy="681947"/>
            </a:xfrm>
            <a:prstGeom prst="rect">
              <a:avLst/>
            </a:prstGeom>
            <a:solidFill>
              <a:schemeClr val="lt1"/>
            </a:solidFill>
            <a:ln w="9525" cap="flat" cmpd="sng">
              <a:solidFill>
                <a:srgbClr val="31538F"/>
              </a:solidFill>
              <a:prstDash val="solid"/>
              <a:round/>
              <a:headEnd type="none" w="sm" len="sm"/>
              <a:tailEnd type="none" w="sm" len="sm"/>
            </a:ln>
          </p:spPr>
          <p:txBody>
            <a:bodyPr spcFirstLastPara="1" wrap="square" lIns="91401" tIns="45688" rIns="91401" bIns="45688" anchor="t" anchorCtr="0">
              <a:spAutoFit/>
            </a:bodyPr>
            <a:lstStyle/>
            <a:p>
              <a:pPr>
                <a:spcBef>
                  <a:spcPts val="0"/>
                </a:spcBef>
                <a:spcAft>
                  <a:spcPts val="0"/>
                </a:spcAft>
              </a:pPr>
              <a:r>
                <a:rPr lang="en-US" sz="1400" dirty="0" err="1">
                  <a:solidFill>
                    <a:schemeClr val="dk1"/>
                  </a:solidFill>
                  <a:latin typeface="Courier"/>
                  <a:ea typeface="Courier"/>
                  <a:cs typeface="Courier"/>
                  <a:sym typeface="Courier"/>
                </a:rPr>
                <a:t>prepare_file_travis.py</a:t>
              </a:r>
              <a:endParaRPr sz="1400" dirty="0">
                <a:solidFill>
                  <a:schemeClr val="dk1"/>
                </a:solidFill>
                <a:latin typeface="Courier"/>
                <a:ea typeface="Courier"/>
                <a:cs typeface="Courier"/>
                <a:sym typeface="Courier"/>
              </a:endParaRPr>
            </a:p>
            <a:p>
              <a:pPr>
                <a:spcBef>
                  <a:spcPts val="0"/>
                </a:spcBef>
                <a:spcAft>
                  <a:spcPts val="0"/>
                </a:spcAft>
              </a:pPr>
              <a:r>
                <a:rPr lang="en-US" sz="1400" dirty="0">
                  <a:solidFill>
                    <a:schemeClr val="dk1"/>
                  </a:solidFill>
                  <a:latin typeface="Calibri"/>
                  <a:ea typeface="Calibri"/>
                  <a:cs typeface="Calibri"/>
                  <a:sym typeface="Calibri"/>
                </a:rPr>
                <a:t>* </a:t>
              </a:r>
              <a:r>
                <a:rPr lang="en-US" sz="1400" dirty="0">
                  <a:solidFill>
                    <a:schemeClr val="dk1"/>
                  </a:solidFill>
                  <a:latin typeface="+mn-lt"/>
                  <a:ea typeface="Calibri"/>
                  <a:cs typeface="Calibri"/>
                  <a:sym typeface="Calibri"/>
                </a:rPr>
                <a:t>reformat</a:t>
              </a:r>
              <a:endParaRPr sz="1400" dirty="0">
                <a:solidFill>
                  <a:schemeClr val="dk1"/>
                </a:solidFill>
                <a:latin typeface="+mn-lt"/>
                <a:ea typeface="Calibri"/>
                <a:cs typeface="Calibri"/>
                <a:sym typeface="Calibri"/>
              </a:endParaRPr>
            </a:p>
          </p:txBody>
        </p:sp>
        <p:sp>
          <p:nvSpPr>
            <p:cNvPr id="428" name="Google Shape;428;p16"/>
            <p:cNvSpPr/>
            <p:nvPr/>
          </p:nvSpPr>
          <p:spPr>
            <a:xfrm>
              <a:off x="7514408" y="534072"/>
              <a:ext cx="3337980" cy="1175225"/>
            </a:xfrm>
            <a:prstGeom prst="ellipse">
              <a:avLst/>
            </a:prstGeom>
            <a:noFill/>
            <a:ln w="12700" cap="flat" cmpd="sng">
              <a:solidFill>
                <a:srgbClr val="31538F"/>
              </a:solidFill>
              <a:prstDash val="solid"/>
              <a:miter lim="800000"/>
              <a:headEnd type="none" w="sm" len="sm"/>
              <a:tailEnd type="none" w="sm" len="sm"/>
            </a:ln>
          </p:spPr>
          <p:txBody>
            <a:bodyPr spcFirstLastPara="1" wrap="square" lIns="91401" tIns="45688" rIns="91401" bIns="45688" anchor="ctr" anchorCtr="0">
              <a:noAutofit/>
            </a:bodyPr>
            <a:lstStyle/>
            <a:p>
              <a:pPr algn="ctr">
                <a:spcBef>
                  <a:spcPts val="0"/>
                </a:spcBef>
                <a:spcAft>
                  <a:spcPts val="0"/>
                </a:spcAft>
              </a:pPr>
              <a:endParaRPr sz="1799">
                <a:solidFill>
                  <a:schemeClr val="lt1"/>
                </a:solidFill>
                <a:latin typeface="Calibri"/>
                <a:ea typeface="Calibri"/>
                <a:cs typeface="Calibri"/>
                <a:sym typeface="Calibri"/>
              </a:endParaRPr>
            </a:p>
          </p:txBody>
        </p:sp>
        <p:cxnSp>
          <p:nvCxnSpPr>
            <p:cNvPr id="430" name="Google Shape;430;p16"/>
            <p:cNvCxnSpPr>
              <a:cxnSpLocks/>
              <a:stCxn id="422" idx="3"/>
              <a:endCxn id="428" idx="2"/>
            </p:cNvCxnSpPr>
            <p:nvPr/>
          </p:nvCxnSpPr>
          <p:spPr>
            <a:xfrm>
              <a:off x="5860423" y="938449"/>
              <a:ext cx="1653985" cy="183236"/>
            </a:xfrm>
            <a:prstGeom prst="straightConnector1">
              <a:avLst/>
            </a:prstGeom>
            <a:noFill/>
            <a:ln w="9525" cap="flat" cmpd="sng">
              <a:solidFill>
                <a:schemeClr val="dk1"/>
              </a:solidFill>
              <a:prstDash val="solid"/>
              <a:miter lim="800000"/>
              <a:headEnd type="triangle" w="med" len="med"/>
              <a:tailEnd type="none" w="sm" len="sm"/>
            </a:ln>
          </p:spPr>
        </p:cxnSp>
      </p:grpSp>
      <p:sp>
        <p:nvSpPr>
          <p:cNvPr id="2" name="Text Placeholder 4">
            <a:extLst>
              <a:ext uri="{FF2B5EF4-FFF2-40B4-BE49-F238E27FC236}">
                <a16:creationId xmlns:a16="http://schemas.microsoft.com/office/drawing/2014/main" id="{50CB9940-9211-40C0-6B5B-DB27D739724C}"/>
              </a:ext>
            </a:extLst>
          </p:cNvPr>
          <p:cNvSpPr txBox="1">
            <a:spLocks/>
          </p:cNvSpPr>
          <p:nvPr/>
        </p:nvSpPr>
        <p:spPr>
          <a:xfrm>
            <a:off x="2028781" y="204321"/>
            <a:ext cx="7889875" cy="37941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auto">
              <a:spcAft>
                <a:spcPts val="0"/>
              </a:spcAft>
              <a:buFont typeface="Arial" panose="020B0604020202020204" pitchFamily="34" charset="0"/>
              <a:buNone/>
              <a:defRPr/>
            </a:pPr>
            <a:r>
              <a:rPr lang="en-US" sz="1600" i="1" dirty="0">
                <a:solidFill>
                  <a:schemeClr val="accent1">
                    <a:lumMod val="75000"/>
                  </a:schemeClr>
                </a:solidFill>
              </a:rPr>
              <a:t>PI: Jean-Luc </a:t>
            </a:r>
            <a:r>
              <a:rPr lang="en-US" sz="1600" i="1" dirty="0" err="1">
                <a:solidFill>
                  <a:schemeClr val="accent1">
                    <a:lumMod val="75000"/>
                  </a:schemeClr>
                </a:solidFill>
              </a:rPr>
              <a:t>Vay</a:t>
            </a:r>
            <a:r>
              <a:rPr lang="en-US" sz="1600" i="1" dirty="0">
                <a:solidFill>
                  <a:schemeClr val="accent1">
                    <a:lumMod val="75000"/>
                  </a:schemeClr>
                </a:solidFill>
              </a:rPr>
              <a:t> (LBNL) – DoE </a:t>
            </a:r>
            <a:r>
              <a:rPr lang="en-US" sz="1600" i="1" dirty="0" err="1">
                <a:solidFill>
                  <a:schemeClr val="accent1">
                    <a:lumMod val="75000"/>
                  </a:schemeClr>
                </a:solidFill>
              </a:rPr>
              <a:t>Exascale</a:t>
            </a:r>
            <a:r>
              <a:rPr lang="en-US" sz="1600" i="1" dirty="0">
                <a:solidFill>
                  <a:schemeClr val="accent1">
                    <a:lumMod val="75000"/>
                  </a:schemeClr>
                </a:solidFill>
              </a:rPr>
              <a:t> Computing Project (ECP)</a:t>
            </a:r>
          </a:p>
        </p:txBody>
      </p:sp>
      <p:pic>
        <p:nvPicPr>
          <p:cNvPr id="3" name="Picture 2">
            <a:extLst>
              <a:ext uri="{FF2B5EF4-FFF2-40B4-BE49-F238E27FC236}">
                <a16:creationId xmlns:a16="http://schemas.microsoft.com/office/drawing/2014/main" id="{47C4DDF4-31F5-A6DB-71C9-D4D00EF2E44C}"/>
              </a:ext>
            </a:extLst>
          </p:cNvPr>
          <p:cNvPicPr>
            <a:picLocks noChangeAspect="1"/>
          </p:cNvPicPr>
          <p:nvPr/>
        </p:nvPicPr>
        <p:blipFill rotWithShape="1">
          <a:blip r:embed="rId4" cstate="hqprint"/>
          <a:srcRect/>
          <a:stretch/>
        </p:blipFill>
        <p:spPr>
          <a:xfrm>
            <a:off x="9566916" y="419666"/>
            <a:ext cx="2447867" cy="1815409"/>
          </a:xfrm>
          <a:prstGeom prst="rect">
            <a:avLst/>
          </a:prstGeom>
          <a:effectLst>
            <a:outerShdw blurRad="50800" dist="38100" dir="8100000" algn="tr" rotWithShape="0">
              <a:prstClr val="black">
                <a:alpha val="40000"/>
              </a:prstClr>
            </a:outerShdw>
          </a:effectLst>
        </p:spPr>
      </p:pic>
      <p:sp>
        <p:nvSpPr>
          <p:cNvPr id="4" name="TextBox 62">
            <a:extLst>
              <a:ext uri="{FF2B5EF4-FFF2-40B4-BE49-F238E27FC236}">
                <a16:creationId xmlns:a16="http://schemas.microsoft.com/office/drawing/2014/main" id="{A835855C-5A11-D8A9-8E49-223B3F95690F}"/>
              </a:ext>
            </a:extLst>
          </p:cNvPr>
          <p:cNvSpPr txBox="1">
            <a:spLocks noChangeArrowheads="1"/>
          </p:cNvSpPr>
          <p:nvPr/>
        </p:nvSpPr>
        <p:spPr bwMode="auto">
          <a:xfrm>
            <a:off x="217168" y="517074"/>
            <a:ext cx="7553325"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en-GB" altLang="en-US" sz="1100" dirty="0">
                <a:latin typeface="+mn-lt"/>
              </a:rPr>
              <a:t>A. Almgren, L. D. Amorim, J. Bell,  L. </a:t>
            </a:r>
            <a:r>
              <a:rPr lang="en-GB" altLang="en-US" sz="1100" dirty="0" err="1">
                <a:latin typeface="+mn-lt"/>
              </a:rPr>
              <a:t>Fedeli</a:t>
            </a:r>
            <a:r>
              <a:rPr lang="en-GB" altLang="en-US" sz="1100" dirty="0">
                <a:latin typeface="+mn-lt"/>
              </a:rPr>
              <a:t>, L. Ge, K. Gott, D. P. Grote, A. </a:t>
            </a:r>
            <a:r>
              <a:rPr lang="en-GB" altLang="en-US" sz="1100" dirty="0" err="1">
                <a:latin typeface="+mn-lt"/>
              </a:rPr>
              <a:t>Huebl</a:t>
            </a:r>
            <a:r>
              <a:rPr lang="en-GB" altLang="en-US" sz="1100" dirty="0">
                <a:latin typeface="+mn-lt"/>
              </a:rPr>
              <a:t>, R. </a:t>
            </a:r>
            <a:r>
              <a:rPr lang="en-GB" altLang="en-US" sz="1100" dirty="0" err="1">
                <a:latin typeface="+mn-lt"/>
              </a:rPr>
              <a:t>Jambunathan</a:t>
            </a:r>
            <a:r>
              <a:rPr lang="en-GB" altLang="en-US" sz="1100" dirty="0">
                <a:latin typeface="+mn-lt"/>
              </a:rPr>
              <a:t>, R. </a:t>
            </a:r>
            <a:r>
              <a:rPr lang="en-GB" altLang="en-US" sz="1100" dirty="0" err="1">
                <a:latin typeface="+mn-lt"/>
              </a:rPr>
              <a:t>Lehe</a:t>
            </a:r>
            <a:r>
              <a:rPr lang="en-GB" altLang="en-US" sz="1100" dirty="0">
                <a:latin typeface="+mn-lt"/>
              </a:rPr>
              <a:t>, A. Myers, </a:t>
            </a:r>
          </a:p>
          <a:p>
            <a:pPr eaLnBrk="1" hangingPunct="1">
              <a:lnSpc>
                <a:spcPct val="100000"/>
              </a:lnSpc>
              <a:spcBef>
                <a:spcPct val="0"/>
              </a:spcBef>
              <a:buFontTx/>
              <a:buNone/>
            </a:pPr>
            <a:r>
              <a:rPr lang="en-GB" altLang="en-US" sz="1100" dirty="0">
                <a:latin typeface="+mn-lt"/>
              </a:rPr>
              <a:t>M. Rowan, O. </a:t>
            </a:r>
            <a:r>
              <a:rPr lang="en-GB" altLang="en-US" sz="1100" dirty="0" err="1">
                <a:latin typeface="+mn-lt"/>
              </a:rPr>
              <a:t>Shapoval</a:t>
            </a:r>
            <a:r>
              <a:rPr lang="en-GB" altLang="en-US" sz="1100" dirty="0">
                <a:latin typeface="+mn-lt"/>
              </a:rPr>
              <a:t>, M. </a:t>
            </a:r>
            <a:r>
              <a:rPr lang="en-GB" altLang="en-US" sz="1100" dirty="0" err="1">
                <a:latin typeface="+mn-lt"/>
              </a:rPr>
              <a:t>Thévenet</a:t>
            </a:r>
            <a:r>
              <a:rPr lang="en-GB" altLang="en-US" sz="1100" dirty="0">
                <a:latin typeface="+mn-lt"/>
              </a:rPr>
              <a:t>, J.-L. </a:t>
            </a:r>
            <a:r>
              <a:rPr lang="en-GB" altLang="en-US" sz="1100" dirty="0" err="1">
                <a:latin typeface="+mn-lt"/>
              </a:rPr>
              <a:t>Vay</a:t>
            </a:r>
            <a:r>
              <a:rPr lang="en-GB" altLang="en-US" sz="1100" dirty="0">
                <a:latin typeface="+mn-lt"/>
              </a:rPr>
              <a:t>, H. </a:t>
            </a:r>
            <a:r>
              <a:rPr lang="en-GB" altLang="en-US" sz="1100" dirty="0" err="1">
                <a:latin typeface="+mn-lt"/>
              </a:rPr>
              <a:t>Vincenti</a:t>
            </a:r>
            <a:r>
              <a:rPr lang="en-GB" altLang="en-US" sz="1100" dirty="0">
                <a:latin typeface="+mn-lt"/>
              </a:rPr>
              <a:t>, E. Yang, N. </a:t>
            </a:r>
            <a:r>
              <a:rPr lang="en-GB" altLang="en-US" sz="1100" dirty="0" err="1">
                <a:latin typeface="+mn-lt"/>
              </a:rPr>
              <a:t>Zaïm</a:t>
            </a:r>
            <a:r>
              <a:rPr lang="en-GB" altLang="en-US" sz="1100" dirty="0">
                <a:latin typeface="+mn-lt"/>
              </a:rPr>
              <a:t>, W. Zhang, Y. Zhao, E. </a:t>
            </a:r>
            <a:r>
              <a:rPr lang="en-GB" altLang="en-US" sz="1100" dirty="0" err="1">
                <a:latin typeface="+mn-lt"/>
              </a:rPr>
              <a:t>Zoni</a:t>
            </a:r>
            <a:endParaRPr lang="en-US" altLang="en-US" sz="1100" dirty="0">
              <a:latin typeface="+mn-lt"/>
            </a:endParaRPr>
          </a:p>
        </p:txBody>
      </p:sp>
      <p:sp>
        <p:nvSpPr>
          <p:cNvPr id="6" name="TextBox 5">
            <a:extLst>
              <a:ext uri="{FF2B5EF4-FFF2-40B4-BE49-F238E27FC236}">
                <a16:creationId xmlns:a16="http://schemas.microsoft.com/office/drawing/2014/main" id="{5E2328D1-E402-3C85-E612-C5CCB0CA198D}"/>
              </a:ext>
            </a:extLst>
          </p:cNvPr>
          <p:cNvSpPr txBox="1"/>
          <p:nvPr/>
        </p:nvSpPr>
        <p:spPr>
          <a:xfrm>
            <a:off x="217168" y="1066742"/>
            <a:ext cx="6096000" cy="646331"/>
          </a:xfrm>
          <a:prstGeom prst="rect">
            <a:avLst/>
          </a:prstGeom>
          <a:noFill/>
        </p:spPr>
        <p:txBody>
          <a:bodyPr wrap="square">
            <a:spAutoFit/>
          </a:bodyPr>
          <a:lstStyle/>
          <a:p>
            <a:pPr marL="0" marR="0" lvl="0" indent="0" algn="l" rtl="0">
              <a:spcBef>
                <a:spcPts val="0"/>
              </a:spcBef>
              <a:spcAft>
                <a:spcPts val="0"/>
              </a:spcAft>
              <a:buNone/>
            </a:pPr>
            <a:r>
              <a:rPr lang="en-US" sz="1800" dirty="0">
                <a:solidFill>
                  <a:schemeClr val="dk1"/>
                </a:solidFill>
                <a:latin typeface="+mn-lt"/>
                <a:ea typeface="Calibri"/>
                <a:cs typeface="Calibri"/>
                <a:sym typeface="Calibri"/>
              </a:rPr>
              <a:t>Developer Training, </a:t>
            </a:r>
            <a:r>
              <a:rPr lang="en-US" sz="1800" dirty="0" err="1">
                <a:solidFill>
                  <a:schemeClr val="dk1"/>
                </a:solidFill>
                <a:latin typeface="+mn-lt"/>
                <a:ea typeface="Calibri"/>
                <a:cs typeface="Calibri"/>
                <a:sym typeface="Calibri"/>
              </a:rPr>
              <a:t>Maxence</a:t>
            </a:r>
            <a:r>
              <a:rPr lang="en-US" sz="1800" dirty="0">
                <a:solidFill>
                  <a:schemeClr val="dk1"/>
                </a:solidFill>
                <a:latin typeface="+mn-lt"/>
                <a:ea typeface="Calibri"/>
                <a:cs typeface="Calibri"/>
                <a:sym typeface="Calibri"/>
              </a:rPr>
              <a:t> </a:t>
            </a:r>
            <a:r>
              <a:rPr lang="en-US" sz="1800" dirty="0" err="1">
                <a:solidFill>
                  <a:schemeClr val="dk1"/>
                </a:solidFill>
                <a:latin typeface="+mn-lt"/>
                <a:ea typeface="Calibri"/>
                <a:cs typeface="Calibri"/>
                <a:sym typeface="Calibri"/>
              </a:rPr>
              <a:t>Thévenet</a:t>
            </a:r>
            <a:r>
              <a:rPr lang="en-US" dirty="0">
                <a:solidFill>
                  <a:schemeClr val="dk1"/>
                </a:solidFill>
                <a:latin typeface="+mn-lt"/>
                <a:ea typeface="Calibri"/>
                <a:cs typeface="Calibri"/>
                <a:sym typeface="Calibri"/>
              </a:rPr>
              <a:t> (</a:t>
            </a:r>
            <a:r>
              <a:rPr lang="en-US" sz="1800" dirty="0">
                <a:solidFill>
                  <a:schemeClr val="dk1"/>
                </a:solidFill>
                <a:latin typeface="+mn-lt"/>
                <a:ea typeface="Calibri"/>
                <a:cs typeface="Calibri"/>
                <a:sym typeface="Calibri"/>
              </a:rPr>
              <a:t>LBNL) - 03/05/2020</a:t>
            </a:r>
            <a:endParaRPr lang="en-US" dirty="0">
              <a:latin typeface="+mn-lt"/>
            </a:endParaRPr>
          </a:p>
        </p:txBody>
      </p:sp>
      <p:sp>
        <p:nvSpPr>
          <p:cNvPr id="18" name="TextBox 17">
            <a:extLst>
              <a:ext uri="{FF2B5EF4-FFF2-40B4-BE49-F238E27FC236}">
                <a16:creationId xmlns:a16="http://schemas.microsoft.com/office/drawing/2014/main" id="{20891708-3E42-F594-91F4-4033C0E7779C}"/>
              </a:ext>
            </a:extLst>
          </p:cNvPr>
          <p:cNvSpPr txBox="1"/>
          <p:nvPr/>
        </p:nvSpPr>
        <p:spPr>
          <a:xfrm>
            <a:off x="525643" y="6034702"/>
            <a:ext cx="6096000" cy="369332"/>
          </a:xfrm>
          <a:prstGeom prst="rect">
            <a:avLst/>
          </a:prstGeom>
          <a:noFill/>
        </p:spPr>
        <p:txBody>
          <a:bodyPr wrap="square">
            <a:spAutoFit/>
          </a:bodyPr>
          <a:lstStyle/>
          <a:p>
            <a:r>
              <a:rPr lang="en-US" dirty="0">
                <a:hlinkClick r:id="rId5"/>
              </a:rPr>
              <a:t>https://warpx.readthedocs.io/</a:t>
            </a:r>
            <a:endParaRPr lang="en-US" dirty="0"/>
          </a:p>
        </p:txBody>
      </p:sp>
    </p:spTree>
    <p:extLst>
      <p:ext uri="{BB962C8B-B14F-4D97-AF65-F5344CB8AC3E}">
        <p14:creationId xmlns:p14="http://schemas.microsoft.com/office/powerpoint/2010/main" val="354351020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35E8E16-933F-1AFD-2256-8CEB22A19BC5}"/>
              </a:ext>
            </a:extLst>
          </p:cNvPr>
          <p:cNvSpPr/>
          <p:nvPr/>
        </p:nvSpPr>
        <p:spPr>
          <a:xfrm>
            <a:off x="7670833" y="5963478"/>
            <a:ext cx="4517991" cy="914400"/>
          </a:xfrm>
          <a:prstGeom prst="rect">
            <a:avLst/>
          </a:prstGeom>
          <a:solidFill>
            <a:schemeClr val="bg1"/>
          </a:solidFill>
          <a:ln>
            <a:no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4" name="TextBox 3">
            <a:extLst>
              <a:ext uri="{FF2B5EF4-FFF2-40B4-BE49-F238E27FC236}">
                <a16:creationId xmlns:a16="http://schemas.microsoft.com/office/drawing/2014/main" id="{682C3144-D87D-9A7B-ED8D-41C1B174EB0F}"/>
              </a:ext>
            </a:extLst>
          </p:cNvPr>
          <p:cNvSpPr txBox="1"/>
          <p:nvPr/>
        </p:nvSpPr>
        <p:spPr>
          <a:xfrm>
            <a:off x="669242" y="5963477"/>
            <a:ext cx="11057416" cy="646331"/>
          </a:xfrm>
          <a:prstGeom prst="rect">
            <a:avLst/>
          </a:prstGeom>
          <a:noFill/>
        </p:spPr>
        <p:txBody>
          <a:bodyPr wrap="square">
            <a:spAutoFit/>
          </a:bodyPr>
          <a:lstStyle/>
          <a:p>
            <a:pPr algn="l"/>
            <a:r>
              <a:rPr lang="en-US" b="0" i="0" u="none" strike="noStrike" dirty="0">
                <a:solidFill>
                  <a:srgbClr val="1A0DAB"/>
                </a:solidFill>
                <a:effectLst/>
                <a:latin typeface="Arial" panose="020B0604020202020204" pitchFamily="34" charset="0"/>
                <a:hlinkClick r:id="rId3"/>
              </a:rPr>
              <a:t>An Automated Performance Evaluation Framework for the GINKGO Software Ecosystem</a:t>
            </a:r>
            <a:r>
              <a:rPr lang="en-US" u="none" strike="noStrike" dirty="0">
                <a:solidFill>
                  <a:srgbClr val="222222"/>
                </a:solidFill>
                <a:latin typeface="Arial" panose="020B0604020202020204" pitchFamily="34" charset="0"/>
              </a:rPr>
              <a:t> </a:t>
            </a:r>
            <a:r>
              <a:rPr lang="en-US" b="0" i="0" dirty="0">
                <a:solidFill>
                  <a:srgbClr val="222222"/>
                </a:solidFill>
                <a:effectLst/>
                <a:latin typeface="Arial" panose="020B0604020202020204" pitchFamily="34" charset="0"/>
              </a:rPr>
              <a:t> </a:t>
            </a:r>
            <a:r>
              <a:rPr lang="en-US" b="0" i="0" dirty="0" err="1">
                <a:solidFill>
                  <a:srgbClr val="222222"/>
                </a:solidFill>
                <a:effectLst/>
                <a:latin typeface="Arial" panose="020B0604020202020204" pitchFamily="34" charset="0"/>
              </a:rPr>
              <a:t>Anzt</a:t>
            </a:r>
            <a:r>
              <a:rPr lang="en-US" b="0" i="0" dirty="0">
                <a:solidFill>
                  <a:srgbClr val="222222"/>
                </a:solidFill>
                <a:effectLst/>
                <a:latin typeface="Arial" panose="020B0604020202020204" pitchFamily="34" charset="0"/>
              </a:rPr>
              <a:t>, </a:t>
            </a:r>
            <a:r>
              <a:rPr lang="en-US" b="0" i="0" dirty="0" err="1">
                <a:solidFill>
                  <a:srgbClr val="222222"/>
                </a:solidFill>
                <a:effectLst/>
                <a:latin typeface="Arial" panose="020B0604020202020204" pitchFamily="34" charset="0"/>
              </a:rPr>
              <a:t>Cojean</a:t>
            </a:r>
            <a:r>
              <a:rPr lang="en-US" b="0" i="0" dirty="0">
                <a:solidFill>
                  <a:srgbClr val="222222"/>
                </a:solidFill>
                <a:effectLst/>
                <a:latin typeface="Arial" panose="020B0604020202020204" pitchFamily="34" charset="0"/>
              </a:rPr>
              <a:t>, </a:t>
            </a:r>
            <a:r>
              <a:rPr lang="en-US" b="0" i="0" dirty="0" err="1">
                <a:solidFill>
                  <a:srgbClr val="222222"/>
                </a:solidFill>
                <a:effectLst/>
                <a:latin typeface="Arial" panose="020B0604020202020204" pitchFamily="34" charset="0"/>
              </a:rPr>
              <a:t>Flegar</a:t>
            </a:r>
            <a:r>
              <a:rPr lang="en-US" b="0" i="0" dirty="0">
                <a:solidFill>
                  <a:srgbClr val="222222"/>
                </a:solidFill>
                <a:effectLst/>
                <a:latin typeface="Arial" panose="020B0604020202020204" pitchFamily="34" charset="0"/>
              </a:rPr>
              <a:t>, </a:t>
            </a:r>
            <a:r>
              <a:rPr lang="en-US" b="0" i="0" dirty="0" err="1">
                <a:solidFill>
                  <a:srgbClr val="222222"/>
                </a:solidFill>
                <a:effectLst/>
                <a:latin typeface="Arial" panose="020B0604020202020204" pitchFamily="34" charset="0"/>
              </a:rPr>
              <a:t>Grützmacher</a:t>
            </a:r>
            <a:r>
              <a:rPr lang="en-US" b="0" i="0" dirty="0">
                <a:solidFill>
                  <a:srgbClr val="222222"/>
                </a:solidFill>
                <a:effectLst/>
                <a:latin typeface="Arial" panose="020B0604020202020204" pitchFamily="34" charset="0"/>
              </a:rPr>
              <a:t>, Nayak, </a:t>
            </a:r>
            <a:r>
              <a:rPr lang="en-US" b="0" i="0" dirty="0" err="1">
                <a:solidFill>
                  <a:srgbClr val="222222"/>
                </a:solidFill>
                <a:effectLst/>
                <a:latin typeface="Arial" panose="020B0604020202020204" pitchFamily="34" charset="0"/>
              </a:rPr>
              <a:t>Ribizel</a:t>
            </a:r>
            <a:r>
              <a:rPr lang="en-US" b="0" i="0" dirty="0">
                <a:solidFill>
                  <a:srgbClr val="222222"/>
                </a:solidFill>
                <a:effectLst/>
                <a:latin typeface="Arial" panose="020B0604020202020204" pitchFamily="34" charset="0"/>
              </a:rPr>
              <a:t>, 90</a:t>
            </a:r>
            <a:r>
              <a:rPr lang="en-US" b="0" i="0" baseline="30000" dirty="0">
                <a:solidFill>
                  <a:srgbClr val="222222"/>
                </a:solidFill>
                <a:effectLst/>
                <a:latin typeface="Arial" panose="020B0604020202020204" pitchFamily="34" charset="0"/>
              </a:rPr>
              <a:t>th</a:t>
            </a:r>
            <a:r>
              <a:rPr lang="en-US" b="0" i="0" dirty="0">
                <a:solidFill>
                  <a:srgbClr val="222222"/>
                </a:solidFill>
                <a:effectLst/>
                <a:latin typeface="Arial" panose="020B0604020202020204" pitchFamily="34" charset="0"/>
              </a:rPr>
              <a:t> Int'l Meeting of Int'l Assoc. Appl. Math. And Mech. (2019).</a:t>
            </a:r>
          </a:p>
        </p:txBody>
      </p:sp>
      <p:grpSp>
        <p:nvGrpSpPr>
          <p:cNvPr id="13" name="Group 12">
            <a:extLst>
              <a:ext uri="{FF2B5EF4-FFF2-40B4-BE49-F238E27FC236}">
                <a16:creationId xmlns:a16="http://schemas.microsoft.com/office/drawing/2014/main" id="{85CD1FD8-FC52-F298-3C18-4A5B6AD6D2F2}"/>
              </a:ext>
            </a:extLst>
          </p:cNvPr>
          <p:cNvGrpSpPr/>
          <p:nvPr/>
        </p:nvGrpSpPr>
        <p:grpSpPr>
          <a:xfrm>
            <a:off x="203165" y="367081"/>
            <a:ext cx="8670975" cy="5527635"/>
            <a:chOff x="1615276" y="367574"/>
            <a:chExt cx="8670975" cy="5527635"/>
          </a:xfrm>
        </p:grpSpPr>
        <p:pic>
          <p:nvPicPr>
            <p:cNvPr id="5" name="Picture 4" descr="Diagram&#10;&#10;Description automatically generated">
              <a:extLst>
                <a:ext uri="{FF2B5EF4-FFF2-40B4-BE49-F238E27FC236}">
                  <a16:creationId xmlns:a16="http://schemas.microsoft.com/office/drawing/2014/main" id="{C5C5EF9E-91ED-8C0B-4AD4-B7E83969B36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15276" y="367574"/>
              <a:ext cx="8670975" cy="5527635"/>
            </a:xfrm>
            <a:prstGeom prst="rect">
              <a:avLst/>
            </a:prstGeom>
          </p:spPr>
        </p:pic>
        <p:sp>
          <p:nvSpPr>
            <p:cNvPr id="8" name="TextBox 7">
              <a:extLst>
                <a:ext uri="{FF2B5EF4-FFF2-40B4-BE49-F238E27FC236}">
                  <a16:creationId xmlns:a16="http://schemas.microsoft.com/office/drawing/2014/main" id="{4BC734E2-A38C-D485-74F4-78A11FD69D4D}"/>
                </a:ext>
              </a:extLst>
            </p:cNvPr>
            <p:cNvSpPr txBox="1"/>
            <p:nvPr/>
          </p:nvSpPr>
          <p:spPr>
            <a:xfrm>
              <a:off x="2997213" y="1958632"/>
              <a:ext cx="5402142" cy="646331"/>
            </a:xfrm>
            <a:prstGeom prst="rect">
              <a:avLst/>
            </a:prstGeom>
            <a:noFill/>
          </p:spPr>
          <p:txBody>
            <a:bodyPr wrap="square">
              <a:spAutoFit/>
            </a:bodyPr>
            <a:lstStyle/>
            <a:p>
              <a:r>
                <a:rPr lang="en-US" b="0" i="0" dirty="0">
                  <a:solidFill>
                    <a:srgbClr val="212529"/>
                  </a:solidFill>
                  <a:effectLst/>
                  <a:latin typeface="Computer Modern Serif"/>
                </a:rPr>
                <a:t>memory leaks, threading issues, detection of bugs thanks to static code analyzers, etc.</a:t>
              </a:r>
              <a:endParaRPr lang="en-US" dirty="0"/>
            </a:p>
          </p:txBody>
        </p:sp>
        <p:sp>
          <p:nvSpPr>
            <p:cNvPr id="10" name="TextBox 9">
              <a:extLst>
                <a:ext uri="{FF2B5EF4-FFF2-40B4-BE49-F238E27FC236}">
                  <a16:creationId xmlns:a16="http://schemas.microsoft.com/office/drawing/2014/main" id="{2ECCF396-A396-7B7F-03AE-F6FC8EEA948F}"/>
                </a:ext>
              </a:extLst>
            </p:cNvPr>
            <p:cNvSpPr txBox="1"/>
            <p:nvPr/>
          </p:nvSpPr>
          <p:spPr>
            <a:xfrm>
              <a:off x="5698284" y="2520841"/>
              <a:ext cx="3410992" cy="369332"/>
            </a:xfrm>
            <a:prstGeom prst="rect">
              <a:avLst/>
            </a:prstGeom>
            <a:noFill/>
          </p:spPr>
          <p:txBody>
            <a:bodyPr wrap="square">
              <a:spAutoFit/>
            </a:bodyPr>
            <a:lstStyle/>
            <a:p>
              <a:r>
                <a:rPr lang="en-US" b="0" i="0" dirty="0">
                  <a:solidFill>
                    <a:srgbClr val="212529"/>
                  </a:solidFill>
                  <a:effectLst/>
                  <a:latin typeface="Computer Modern Serif"/>
                </a:rPr>
                <a:t>a comprehensive list of unit tests</a:t>
              </a:r>
              <a:endParaRPr lang="en-US" dirty="0"/>
            </a:p>
          </p:txBody>
        </p:sp>
      </p:grpSp>
      <p:pic>
        <p:nvPicPr>
          <p:cNvPr id="12" name="Picture 11">
            <a:extLst>
              <a:ext uri="{FF2B5EF4-FFF2-40B4-BE49-F238E27FC236}">
                <a16:creationId xmlns:a16="http://schemas.microsoft.com/office/drawing/2014/main" id="{4D84B2D7-318A-6EAF-2E0F-546198BF040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88543" y="4327826"/>
            <a:ext cx="5400282" cy="455720"/>
          </a:xfrm>
          <a:custGeom>
            <a:avLst/>
            <a:gdLst>
              <a:gd name="connsiteX0" fmla="*/ 0 w 5400282"/>
              <a:gd name="connsiteY0" fmla="*/ 0 h 455720"/>
              <a:gd name="connsiteX1" fmla="*/ 567030 w 5400282"/>
              <a:gd name="connsiteY1" fmla="*/ 0 h 455720"/>
              <a:gd name="connsiteX2" fmla="*/ 1296068 w 5400282"/>
              <a:gd name="connsiteY2" fmla="*/ 0 h 455720"/>
              <a:gd name="connsiteX3" fmla="*/ 1917100 w 5400282"/>
              <a:gd name="connsiteY3" fmla="*/ 0 h 455720"/>
              <a:gd name="connsiteX4" fmla="*/ 2484130 w 5400282"/>
              <a:gd name="connsiteY4" fmla="*/ 0 h 455720"/>
              <a:gd name="connsiteX5" fmla="*/ 3213168 w 5400282"/>
              <a:gd name="connsiteY5" fmla="*/ 0 h 455720"/>
              <a:gd name="connsiteX6" fmla="*/ 3888203 w 5400282"/>
              <a:gd name="connsiteY6" fmla="*/ 0 h 455720"/>
              <a:gd name="connsiteX7" fmla="*/ 4563238 w 5400282"/>
              <a:gd name="connsiteY7" fmla="*/ 0 h 455720"/>
              <a:gd name="connsiteX8" fmla="*/ 5400282 w 5400282"/>
              <a:gd name="connsiteY8" fmla="*/ 0 h 455720"/>
              <a:gd name="connsiteX9" fmla="*/ 5400282 w 5400282"/>
              <a:gd name="connsiteY9" fmla="*/ 455720 h 455720"/>
              <a:gd name="connsiteX10" fmla="*/ 4833252 w 5400282"/>
              <a:gd name="connsiteY10" fmla="*/ 455720 h 455720"/>
              <a:gd name="connsiteX11" fmla="*/ 4320226 w 5400282"/>
              <a:gd name="connsiteY11" fmla="*/ 455720 h 455720"/>
              <a:gd name="connsiteX12" fmla="*/ 3591188 w 5400282"/>
              <a:gd name="connsiteY12" fmla="*/ 455720 h 455720"/>
              <a:gd name="connsiteX13" fmla="*/ 3024158 w 5400282"/>
              <a:gd name="connsiteY13" fmla="*/ 455720 h 455720"/>
              <a:gd name="connsiteX14" fmla="*/ 2295120 w 5400282"/>
              <a:gd name="connsiteY14" fmla="*/ 455720 h 455720"/>
              <a:gd name="connsiteX15" fmla="*/ 1512079 w 5400282"/>
              <a:gd name="connsiteY15" fmla="*/ 455720 h 455720"/>
              <a:gd name="connsiteX16" fmla="*/ 891047 w 5400282"/>
              <a:gd name="connsiteY16" fmla="*/ 455720 h 455720"/>
              <a:gd name="connsiteX17" fmla="*/ 0 w 5400282"/>
              <a:gd name="connsiteY17" fmla="*/ 455720 h 455720"/>
              <a:gd name="connsiteX18" fmla="*/ 0 w 5400282"/>
              <a:gd name="connsiteY18" fmla="*/ 0 h 455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00282" h="455720" fill="none" extrusionOk="0">
                <a:moveTo>
                  <a:pt x="0" y="0"/>
                </a:moveTo>
                <a:cubicBezTo>
                  <a:pt x="275769" y="13218"/>
                  <a:pt x="370478" y="-5868"/>
                  <a:pt x="567030" y="0"/>
                </a:cubicBezTo>
                <a:cubicBezTo>
                  <a:pt x="763582" y="5868"/>
                  <a:pt x="983207" y="-33702"/>
                  <a:pt x="1296068" y="0"/>
                </a:cubicBezTo>
                <a:cubicBezTo>
                  <a:pt x="1608929" y="33702"/>
                  <a:pt x="1643766" y="25328"/>
                  <a:pt x="1917100" y="0"/>
                </a:cubicBezTo>
                <a:cubicBezTo>
                  <a:pt x="2190434" y="-25328"/>
                  <a:pt x="2294038" y="-24383"/>
                  <a:pt x="2484130" y="0"/>
                </a:cubicBezTo>
                <a:cubicBezTo>
                  <a:pt x="2674222" y="24383"/>
                  <a:pt x="3003925" y="-10001"/>
                  <a:pt x="3213168" y="0"/>
                </a:cubicBezTo>
                <a:cubicBezTo>
                  <a:pt x="3422411" y="10001"/>
                  <a:pt x="3600313" y="5507"/>
                  <a:pt x="3888203" y="0"/>
                </a:cubicBezTo>
                <a:cubicBezTo>
                  <a:pt x="4176094" y="-5507"/>
                  <a:pt x="4238246" y="21976"/>
                  <a:pt x="4563238" y="0"/>
                </a:cubicBezTo>
                <a:cubicBezTo>
                  <a:pt x="4888230" y="-21976"/>
                  <a:pt x="5199746" y="-2658"/>
                  <a:pt x="5400282" y="0"/>
                </a:cubicBezTo>
                <a:cubicBezTo>
                  <a:pt x="5382490" y="221466"/>
                  <a:pt x="5408387" y="347427"/>
                  <a:pt x="5400282" y="455720"/>
                </a:cubicBezTo>
                <a:cubicBezTo>
                  <a:pt x="5230790" y="481700"/>
                  <a:pt x="4999865" y="480353"/>
                  <a:pt x="4833252" y="455720"/>
                </a:cubicBezTo>
                <a:cubicBezTo>
                  <a:pt x="4666639" y="431088"/>
                  <a:pt x="4476642" y="431933"/>
                  <a:pt x="4320226" y="455720"/>
                </a:cubicBezTo>
                <a:cubicBezTo>
                  <a:pt x="4163810" y="479507"/>
                  <a:pt x="3855437" y="434138"/>
                  <a:pt x="3591188" y="455720"/>
                </a:cubicBezTo>
                <a:cubicBezTo>
                  <a:pt x="3326939" y="477302"/>
                  <a:pt x="3178882" y="478964"/>
                  <a:pt x="3024158" y="455720"/>
                </a:cubicBezTo>
                <a:cubicBezTo>
                  <a:pt x="2869434" y="432477"/>
                  <a:pt x="2488659" y="481285"/>
                  <a:pt x="2295120" y="455720"/>
                </a:cubicBezTo>
                <a:cubicBezTo>
                  <a:pt x="2101581" y="430155"/>
                  <a:pt x="1865477" y="435534"/>
                  <a:pt x="1512079" y="455720"/>
                </a:cubicBezTo>
                <a:cubicBezTo>
                  <a:pt x="1158681" y="475906"/>
                  <a:pt x="1018858" y="469529"/>
                  <a:pt x="891047" y="455720"/>
                </a:cubicBezTo>
                <a:cubicBezTo>
                  <a:pt x="763236" y="441911"/>
                  <a:pt x="402377" y="453687"/>
                  <a:pt x="0" y="455720"/>
                </a:cubicBezTo>
                <a:cubicBezTo>
                  <a:pt x="-18221" y="292816"/>
                  <a:pt x="-4839" y="179209"/>
                  <a:pt x="0" y="0"/>
                </a:cubicBezTo>
                <a:close/>
              </a:path>
              <a:path w="5400282" h="455720" stroke="0" extrusionOk="0">
                <a:moveTo>
                  <a:pt x="0" y="0"/>
                </a:moveTo>
                <a:cubicBezTo>
                  <a:pt x="150763" y="-25366"/>
                  <a:pt x="362656" y="6841"/>
                  <a:pt x="621032" y="0"/>
                </a:cubicBezTo>
                <a:cubicBezTo>
                  <a:pt x="879408" y="-6841"/>
                  <a:pt x="893536" y="-2044"/>
                  <a:pt x="1134059" y="0"/>
                </a:cubicBezTo>
                <a:cubicBezTo>
                  <a:pt x="1374582" y="2044"/>
                  <a:pt x="1545917" y="-31291"/>
                  <a:pt x="1917100" y="0"/>
                </a:cubicBezTo>
                <a:cubicBezTo>
                  <a:pt x="2288283" y="31291"/>
                  <a:pt x="2385133" y="-23006"/>
                  <a:pt x="2538133" y="0"/>
                </a:cubicBezTo>
                <a:cubicBezTo>
                  <a:pt x="2691133" y="23006"/>
                  <a:pt x="2871460" y="-6015"/>
                  <a:pt x="3159165" y="0"/>
                </a:cubicBezTo>
                <a:cubicBezTo>
                  <a:pt x="3446870" y="6015"/>
                  <a:pt x="3757637" y="38956"/>
                  <a:pt x="3942206" y="0"/>
                </a:cubicBezTo>
                <a:cubicBezTo>
                  <a:pt x="4126775" y="-38956"/>
                  <a:pt x="4303264" y="-18961"/>
                  <a:pt x="4509235" y="0"/>
                </a:cubicBezTo>
                <a:cubicBezTo>
                  <a:pt x="4715206" y="18961"/>
                  <a:pt x="4988322" y="-12086"/>
                  <a:pt x="5400282" y="0"/>
                </a:cubicBezTo>
                <a:cubicBezTo>
                  <a:pt x="5408607" y="145715"/>
                  <a:pt x="5397056" y="243990"/>
                  <a:pt x="5400282" y="455720"/>
                </a:cubicBezTo>
                <a:cubicBezTo>
                  <a:pt x="5225979" y="478654"/>
                  <a:pt x="5093668" y="468992"/>
                  <a:pt x="4833252" y="455720"/>
                </a:cubicBezTo>
                <a:cubicBezTo>
                  <a:pt x="4572836" y="442449"/>
                  <a:pt x="4404285" y="441201"/>
                  <a:pt x="4158217" y="455720"/>
                </a:cubicBezTo>
                <a:cubicBezTo>
                  <a:pt x="3912149" y="470239"/>
                  <a:pt x="3719692" y="457678"/>
                  <a:pt x="3537185" y="455720"/>
                </a:cubicBezTo>
                <a:cubicBezTo>
                  <a:pt x="3354678" y="453762"/>
                  <a:pt x="2995816" y="458904"/>
                  <a:pt x="2754144" y="455720"/>
                </a:cubicBezTo>
                <a:cubicBezTo>
                  <a:pt x="2512472" y="452536"/>
                  <a:pt x="2247340" y="474307"/>
                  <a:pt x="1971103" y="455720"/>
                </a:cubicBezTo>
                <a:cubicBezTo>
                  <a:pt x="1694866" y="437133"/>
                  <a:pt x="1613293" y="473354"/>
                  <a:pt x="1404073" y="455720"/>
                </a:cubicBezTo>
                <a:cubicBezTo>
                  <a:pt x="1194853" y="438087"/>
                  <a:pt x="1014288" y="454122"/>
                  <a:pt x="729038" y="455720"/>
                </a:cubicBezTo>
                <a:cubicBezTo>
                  <a:pt x="443788" y="457318"/>
                  <a:pt x="363813" y="488542"/>
                  <a:pt x="0" y="455720"/>
                </a:cubicBezTo>
                <a:cubicBezTo>
                  <a:pt x="15524" y="272179"/>
                  <a:pt x="6110" y="185716"/>
                  <a:pt x="0" y="0"/>
                </a:cubicBezTo>
                <a:close/>
              </a:path>
            </a:pathLst>
          </a:custGeom>
          <a:ln w="22225">
            <a:solidFill>
              <a:schemeClr val="accent4">
                <a:lumMod val="75000"/>
              </a:scheme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pic>
      <p:sp>
        <p:nvSpPr>
          <p:cNvPr id="2" name="Title 1">
            <a:extLst>
              <a:ext uri="{FF2B5EF4-FFF2-40B4-BE49-F238E27FC236}">
                <a16:creationId xmlns:a16="http://schemas.microsoft.com/office/drawing/2014/main" id="{064559B4-1440-A876-7293-3C35B13BA58E}"/>
              </a:ext>
            </a:extLst>
          </p:cNvPr>
          <p:cNvSpPr>
            <a:spLocks noGrp="1"/>
          </p:cNvSpPr>
          <p:nvPr>
            <p:ph type="title"/>
          </p:nvPr>
        </p:nvSpPr>
        <p:spPr>
          <a:xfrm>
            <a:off x="1816405" y="298984"/>
            <a:ext cx="6795842" cy="914400"/>
          </a:xfrm>
        </p:spPr>
        <p:txBody>
          <a:bodyPr/>
          <a:lstStyle/>
          <a:p>
            <a:r>
              <a:rPr lang="en-US" dirty="0"/>
              <a:t>Ginkgo Contribution Pipeline</a:t>
            </a:r>
          </a:p>
        </p:txBody>
      </p:sp>
    </p:spTree>
    <p:extLst>
      <p:ext uri="{BB962C8B-B14F-4D97-AF65-F5344CB8AC3E}">
        <p14:creationId xmlns:p14="http://schemas.microsoft.com/office/powerpoint/2010/main" val="21978414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1DC67A-46AB-49E1-3442-CB0F724F4BED}"/>
              </a:ext>
            </a:extLst>
          </p:cNvPr>
          <p:cNvSpPr>
            <a:spLocks noGrp="1"/>
          </p:cNvSpPr>
          <p:nvPr>
            <p:ph type="title"/>
          </p:nvPr>
        </p:nvSpPr>
        <p:spPr/>
        <p:txBody>
          <a:bodyPr/>
          <a:lstStyle/>
          <a:p>
            <a:r>
              <a:rPr lang="en-US" dirty="0"/>
              <a:t>What is Testing</a:t>
            </a:r>
          </a:p>
        </p:txBody>
      </p:sp>
      <p:sp>
        <p:nvSpPr>
          <p:cNvPr id="4" name="Rectangle 3">
            <a:extLst>
              <a:ext uri="{FF2B5EF4-FFF2-40B4-BE49-F238E27FC236}">
                <a16:creationId xmlns:a16="http://schemas.microsoft.com/office/drawing/2014/main" id="{1224A926-6461-934B-0CE7-C6AAEB21B0DD}"/>
              </a:ext>
            </a:extLst>
          </p:cNvPr>
          <p:cNvSpPr/>
          <p:nvPr/>
        </p:nvSpPr>
        <p:spPr>
          <a:xfrm>
            <a:off x="692727" y="1990898"/>
            <a:ext cx="9157855" cy="2078181"/>
          </a:xfrm>
          <a:prstGeom prst="rect">
            <a:avLst/>
          </a:prstGeom>
          <a:solidFill>
            <a:schemeClr val="tx2">
              <a:lumMod val="7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marL="342900" indent="-342900">
              <a:lnSpc>
                <a:spcPct val="90000"/>
              </a:lnSpc>
              <a:buFont typeface="Arial" panose="020B0604020202020204" pitchFamily="34" charset="0"/>
              <a:buChar char="•"/>
            </a:pPr>
            <a:r>
              <a:rPr lang="en-US" sz="2000" dirty="0">
                <a:solidFill>
                  <a:schemeClr val="bg1"/>
                </a:solidFill>
              </a:rPr>
              <a:t>When you compile it, you are testing for defects in syntax</a:t>
            </a:r>
          </a:p>
          <a:p>
            <a:pPr marL="342900" indent="-342900">
              <a:lnSpc>
                <a:spcPct val="90000"/>
              </a:lnSpc>
              <a:buFont typeface="Arial" panose="020B0604020202020204" pitchFamily="34" charset="0"/>
              <a:buChar char="•"/>
            </a:pPr>
            <a:r>
              <a:rPr lang="en-US" sz="2000" dirty="0">
                <a:solidFill>
                  <a:schemeClr val="bg1"/>
                </a:solidFill>
              </a:rPr>
              <a:t>When you run it for the first time you are testing for correctness</a:t>
            </a:r>
          </a:p>
          <a:p>
            <a:pPr marL="342900" indent="-342900">
              <a:lnSpc>
                <a:spcPct val="90000"/>
              </a:lnSpc>
              <a:buFont typeface="Arial" panose="020B0604020202020204" pitchFamily="34" charset="0"/>
              <a:buChar char="•"/>
            </a:pPr>
            <a:r>
              <a:rPr lang="en-US" sz="2000" dirty="0">
                <a:solidFill>
                  <a:schemeClr val="bg1"/>
                </a:solidFill>
              </a:rPr>
              <a:t>When you add any code and run it again, you are testing it again</a:t>
            </a:r>
          </a:p>
          <a:p>
            <a:pPr marL="342900" indent="-342900">
              <a:lnSpc>
                <a:spcPct val="90000"/>
              </a:lnSpc>
              <a:buFont typeface="Arial" panose="020B0604020202020204" pitchFamily="34" charset="0"/>
              <a:buChar char="•"/>
            </a:pPr>
            <a:r>
              <a:rPr lang="en-US" sz="2000" dirty="0">
                <a:solidFill>
                  <a:schemeClr val="bg1"/>
                </a:solidFill>
              </a:rPr>
              <a:t>When you break down your development into smaller chunks you test each chunk, then you combine the chunks, and you test again.</a:t>
            </a:r>
          </a:p>
        </p:txBody>
      </p:sp>
      <p:sp>
        <p:nvSpPr>
          <p:cNvPr id="5" name="Rectangle 4">
            <a:extLst>
              <a:ext uri="{FF2B5EF4-FFF2-40B4-BE49-F238E27FC236}">
                <a16:creationId xmlns:a16="http://schemas.microsoft.com/office/drawing/2014/main" id="{65847FFB-77D9-8202-5719-F46F37C5FAE6}"/>
              </a:ext>
            </a:extLst>
          </p:cNvPr>
          <p:cNvSpPr/>
          <p:nvPr/>
        </p:nvSpPr>
        <p:spPr>
          <a:xfrm>
            <a:off x="692727" y="1076498"/>
            <a:ext cx="9157855" cy="738448"/>
          </a:xfrm>
          <a:prstGeom prst="rect">
            <a:avLst/>
          </a:prstGeom>
          <a:solidFill>
            <a:schemeClr val="tx2">
              <a:lumMod val="7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400" dirty="0">
              <a:solidFill>
                <a:schemeClr val="bg1"/>
              </a:solidFill>
            </a:endParaRPr>
          </a:p>
          <a:p>
            <a:pPr algn="ctr">
              <a:lnSpc>
                <a:spcPct val="90000"/>
              </a:lnSpc>
            </a:pPr>
            <a:r>
              <a:rPr lang="en-US" sz="2400" dirty="0">
                <a:solidFill>
                  <a:schemeClr val="bg1"/>
                </a:solidFill>
              </a:rPr>
              <a:t>Whenever you write a code you are doing it </a:t>
            </a:r>
          </a:p>
          <a:p>
            <a:pPr marL="342900" indent="-342900">
              <a:lnSpc>
                <a:spcPct val="90000"/>
              </a:lnSpc>
              <a:buFont typeface="Arial" panose="020B0604020202020204" pitchFamily="34" charset="0"/>
              <a:buChar char="•"/>
            </a:pPr>
            <a:endParaRPr lang="en-US" sz="2000" dirty="0">
              <a:solidFill>
                <a:schemeClr val="bg1"/>
              </a:solidFill>
            </a:endParaRPr>
          </a:p>
        </p:txBody>
      </p:sp>
    </p:spTree>
    <p:extLst>
      <p:ext uri="{BB962C8B-B14F-4D97-AF65-F5344CB8AC3E}">
        <p14:creationId xmlns:p14="http://schemas.microsoft.com/office/powerpoint/2010/main" val="60216946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1FC4CC-92CB-AF2C-CC3D-592A0E94682A}"/>
              </a:ext>
            </a:extLst>
          </p:cNvPr>
          <p:cNvSpPr>
            <a:spLocks noGrp="1"/>
          </p:cNvSpPr>
          <p:nvPr>
            <p:ph type="title"/>
          </p:nvPr>
        </p:nvSpPr>
        <p:spPr/>
        <p:txBody>
          <a:bodyPr/>
          <a:lstStyle/>
          <a:p>
            <a:r>
              <a:rPr lang="en-US" dirty="0"/>
              <a:t>Hints from the front lines</a:t>
            </a:r>
          </a:p>
        </p:txBody>
      </p:sp>
      <p:sp>
        <p:nvSpPr>
          <p:cNvPr id="4" name="TextBox 3">
            <a:extLst>
              <a:ext uri="{FF2B5EF4-FFF2-40B4-BE49-F238E27FC236}">
                <a16:creationId xmlns:a16="http://schemas.microsoft.com/office/drawing/2014/main" id="{51466911-1733-874C-9E3B-7ABE81BF8CEF}"/>
              </a:ext>
            </a:extLst>
          </p:cNvPr>
          <p:cNvSpPr txBox="1"/>
          <p:nvPr/>
        </p:nvSpPr>
        <p:spPr>
          <a:xfrm>
            <a:off x="554909" y="1141214"/>
            <a:ext cx="8428383" cy="697627"/>
          </a:xfrm>
          <a:prstGeom prst="rect">
            <a:avLst/>
          </a:prstGeom>
          <a:noFill/>
        </p:spPr>
        <p:txBody>
          <a:bodyPr wrap="square">
            <a:spAutoFit/>
          </a:bodyPr>
          <a:lstStyle/>
          <a:p>
            <a:pPr>
              <a:spcBef>
                <a:spcPts val="400"/>
              </a:spcBef>
            </a:pPr>
            <a:r>
              <a:rPr lang="en-US" dirty="0">
                <a:hlinkClick r:id="rId2"/>
              </a:rPr>
              <a:t>https://code.ornl.gov/8nt/namd-caar-reproducer</a:t>
            </a:r>
            <a:endParaRPr lang="en-US" dirty="0"/>
          </a:p>
          <a:p>
            <a:pPr>
              <a:spcBef>
                <a:spcPts val="400"/>
              </a:spcBef>
            </a:pPr>
            <a:r>
              <a:rPr lang="en-US" dirty="0">
                <a:hlinkClick r:id="rId3"/>
              </a:rPr>
              <a:t>https://docs.gitlab.com/ee/user/project/pages/</a:t>
            </a:r>
            <a:r>
              <a:rPr lang="en-US" dirty="0"/>
              <a:t> </a:t>
            </a:r>
          </a:p>
        </p:txBody>
      </p:sp>
      <p:sp>
        <p:nvSpPr>
          <p:cNvPr id="8" name="TextBox 7">
            <a:extLst>
              <a:ext uri="{FF2B5EF4-FFF2-40B4-BE49-F238E27FC236}">
                <a16:creationId xmlns:a16="http://schemas.microsoft.com/office/drawing/2014/main" id="{5EFC89F9-67EA-F618-BFE0-58A5815E7B21}"/>
              </a:ext>
            </a:extLst>
          </p:cNvPr>
          <p:cNvSpPr txBox="1"/>
          <p:nvPr/>
        </p:nvSpPr>
        <p:spPr>
          <a:xfrm>
            <a:off x="777620" y="1860416"/>
            <a:ext cx="10204175" cy="4247317"/>
          </a:xfrm>
          <a:prstGeom prst="rect">
            <a:avLst/>
          </a:prstGeom>
          <a:solidFill>
            <a:schemeClr val="tx1">
              <a:lumMod val="75000"/>
              <a:lumOff val="25000"/>
            </a:schemeClr>
          </a:solidFill>
        </p:spPr>
        <p:txBody>
          <a:bodyPr wrap="square">
            <a:spAutoFit/>
          </a:bodyPr>
          <a:lstStyle/>
          <a:p>
            <a:r>
              <a:rPr lang="en-US" dirty="0">
                <a:solidFill>
                  <a:schemeClr val="bg1">
                    <a:lumMod val="95000"/>
                  </a:schemeClr>
                </a:solidFill>
                <a:latin typeface="Monaco" pitchFamily="2" charset="77"/>
              </a:rPr>
              <a:t># This deploys the documentation.</a:t>
            </a:r>
          </a:p>
          <a:p>
            <a:r>
              <a:rPr lang="en-US" dirty="0">
                <a:solidFill>
                  <a:schemeClr val="bg1">
                    <a:lumMod val="95000"/>
                  </a:schemeClr>
                </a:solidFill>
                <a:latin typeface="Monaco" pitchFamily="2" charset="77"/>
              </a:rPr>
              <a:t>pages:</a:t>
            </a:r>
          </a:p>
          <a:p>
            <a:r>
              <a:rPr lang="en-US" dirty="0">
                <a:solidFill>
                  <a:schemeClr val="bg1">
                    <a:lumMod val="95000"/>
                  </a:schemeClr>
                </a:solidFill>
                <a:latin typeface="Monaco" pitchFamily="2" charset="77"/>
              </a:rPr>
              <a:t>    stage: deploy</a:t>
            </a:r>
          </a:p>
          <a:p>
            <a:r>
              <a:rPr lang="en-US" dirty="0">
                <a:solidFill>
                  <a:schemeClr val="bg1">
                    <a:lumMod val="95000"/>
                  </a:schemeClr>
                </a:solidFill>
                <a:latin typeface="Monaco" pitchFamily="2" charset="77"/>
              </a:rPr>
              <a:t>    cache: # inherit settings</a:t>
            </a:r>
          </a:p>
          <a:p>
            <a:r>
              <a:rPr lang="en-US" dirty="0">
                <a:solidFill>
                  <a:schemeClr val="bg1">
                    <a:lumMod val="95000"/>
                  </a:schemeClr>
                </a:solidFill>
                <a:latin typeface="Monaco" pitchFamily="2" charset="77"/>
              </a:rPr>
              <a:t>        &lt;&lt;: *</a:t>
            </a:r>
            <a:r>
              <a:rPr lang="en-US" dirty="0" err="1">
                <a:solidFill>
                  <a:schemeClr val="bg1">
                    <a:lumMod val="95000"/>
                  </a:schemeClr>
                </a:solidFill>
                <a:latin typeface="Monaco" pitchFamily="2" charset="77"/>
              </a:rPr>
              <a:t>global_cache</a:t>
            </a:r>
            <a:endParaRPr lang="en-US" dirty="0">
              <a:solidFill>
                <a:schemeClr val="bg1">
                  <a:lumMod val="95000"/>
                </a:schemeClr>
              </a:solidFill>
              <a:latin typeface="Monaco" pitchFamily="2" charset="77"/>
            </a:endParaRPr>
          </a:p>
          <a:p>
            <a:r>
              <a:rPr lang="en-US" dirty="0">
                <a:solidFill>
                  <a:schemeClr val="bg1">
                    <a:lumMod val="95000"/>
                  </a:schemeClr>
                </a:solidFill>
                <a:latin typeface="Monaco" pitchFamily="2" charset="77"/>
              </a:rPr>
              <a:t>        policy: pull</a:t>
            </a:r>
          </a:p>
          <a:p>
            <a:r>
              <a:rPr lang="en-US" dirty="0">
                <a:solidFill>
                  <a:schemeClr val="bg1">
                    <a:lumMod val="95000"/>
                  </a:schemeClr>
                </a:solidFill>
                <a:latin typeface="Monaco" pitchFamily="2" charset="77"/>
              </a:rPr>
              <a:t>    artifacts:</a:t>
            </a:r>
          </a:p>
          <a:p>
            <a:r>
              <a:rPr lang="en-US" dirty="0">
                <a:solidFill>
                  <a:schemeClr val="bg1">
                    <a:lumMod val="95000"/>
                  </a:schemeClr>
                </a:solidFill>
                <a:latin typeface="Monaco" pitchFamily="2" charset="77"/>
              </a:rPr>
              <a:t>        paths:</a:t>
            </a:r>
          </a:p>
          <a:p>
            <a:r>
              <a:rPr lang="en-US" dirty="0">
                <a:solidFill>
                  <a:schemeClr val="bg1">
                    <a:lumMod val="95000"/>
                  </a:schemeClr>
                </a:solidFill>
                <a:latin typeface="Monaco" pitchFamily="2" charset="77"/>
              </a:rPr>
              <a:t>            - public</a:t>
            </a:r>
          </a:p>
          <a:p>
            <a:r>
              <a:rPr lang="en-US" dirty="0">
                <a:solidFill>
                  <a:schemeClr val="bg1">
                    <a:lumMod val="95000"/>
                  </a:schemeClr>
                </a:solidFill>
                <a:latin typeface="Monaco" pitchFamily="2" charset="77"/>
              </a:rPr>
              <a:t>    </a:t>
            </a:r>
            <a:r>
              <a:rPr lang="en-US" dirty="0" err="1">
                <a:solidFill>
                  <a:schemeClr val="bg1">
                    <a:lumMod val="95000"/>
                  </a:schemeClr>
                </a:solidFill>
                <a:latin typeface="Monaco" pitchFamily="2" charset="77"/>
              </a:rPr>
              <a:t>before_script</a:t>
            </a:r>
            <a:r>
              <a:rPr lang="en-US" dirty="0">
                <a:solidFill>
                  <a:schemeClr val="bg1">
                    <a:lumMod val="95000"/>
                  </a:schemeClr>
                </a:solidFill>
                <a:latin typeface="Monaco" pitchFamily="2" charset="77"/>
              </a:rPr>
              <a:t>:</a:t>
            </a:r>
          </a:p>
          <a:p>
            <a:r>
              <a:rPr lang="en-US" dirty="0">
                <a:solidFill>
                  <a:schemeClr val="bg1">
                    <a:lumMod val="95000"/>
                  </a:schemeClr>
                </a:solidFill>
                <a:latin typeface="Monaco" pitchFamily="2" charset="77"/>
              </a:rPr>
              <a:t>        - *enable-</a:t>
            </a:r>
            <a:r>
              <a:rPr lang="en-US" dirty="0" err="1">
                <a:solidFill>
                  <a:schemeClr val="bg1">
                    <a:lumMod val="95000"/>
                  </a:schemeClr>
                </a:solidFill>
                <a:latin typeface="Monaco" pitchFamily="2" charset="77"/>
              </a:rPr>
              <a:t>venv</a:t>
            </a:r>
            <a:endParaRPr lang="en-US" dirty="0">
              <a:solidFill>
                <a:schemeClr val="bg1">
                  <a:lumMod val="95000"/>
                </a:schemeClr>
              </a:solidFill>
              <a:latin typeface="Monaco" pitchFamily="2" charset="77"/>
            </a:endParaRPr>
          </a:p>
          <a:p>
            <a:r>
              <a:rPr lang="en-US" dirty="0">
                <a:solidFill>
                  <a:schemeClr val="bg1">
                    <a:lumMod val="95000"/>
                  </a:schemeClr>
                </a:solidFill>
                <a:latin typeface="Monaco" pitchFamily="2" charset="77"/>
              </a:rPr>
              <a:t>    script :</a:t>
            </a:r>
          </a:p>
          <a:p>
            <a:r>
              <a:rPr lang="en-US" dirty="0">
                <a:solidFill>
                  <a:schemeClr val="bg1">
                    <a:lumMod val="95000"/>
                  </a:schemeClr>
                </a:solidFill>
                <a:latin typeface="Monaco" pitchFamily="2" charset="77"/>
              </a:rPr>
              <a:t>        - echo "Deploying documentation ..."</a:t>
            </a:r>
          </a:p>
          <a:p>
            <a:r>
              <a:rPr lang="en-US" dirty="0">
                <a:solidFill>
                  <a:schemeClr val="bg1">
                    <a:lumMod val="95000"/>
                  </a:schemeClr>
                </a:solidFill>
                <a:latin typeface="Monaco" pitchFamily="2" charset="77"/>
              </a:rPr>
              <a:t>        - $NCP_TOP_LEVEL/bin/</a:t>
            </a:r>
            <a:r>
              <a:rPr lang="en-US" dirty="0" err="1">
                <a:solidFill>
                  <a:schemeClr val="bg1">
                    <a:lumMod val="95000"/>
                  </a:schemeClr>
                </a:solidFill>
                <a:latin typeface="Monaco" pitchFamily="2" charset="77"/>
              </a:rPr>
              <a:t>build_documentation.sh</a:t>
            </a:r>
            <a:r>
              <a:rPr lang="en-US" dirty="0">
                <a:solidFill>
                  <a:schemeClr val="bg1">
                    <a:lumMod val="95000"/>
                  </a:schemeClr>
                </a:solidFill>
                <a:latin typeface="Monaco" pitchFamily="2" charset="77"/>
              </a:rPr>
              <a:t> --publish-mode </a:t>
            </a:r>
            <a:r>
              <a:rPr lang="en-US" dirty="0" err="1">
                <a:solidFill>
                  <a:schemeClr val="bg1">
                    <a:lumMod val="95000"/>
                  </a:schemeClr>
                </a:solidFill>
                <a:latin typeface="Monaco" pitchFamily="2" charset="77"/>
              </a:rPr>
              <a:t>gitlab</a:t>
            </a:r>
            <a:r>
              <a:rPr lang="en-US" dirty="0">
                <a:solidFill>
                  <a:schemeClr val="bg1">
                    <a:lumMod val="95000"/>
                  </a:schemeClr>
                </a:solidFill>
                <a:latin typeface="Monaco" pitchFamily="2" charset="77"/>
              </a:rPr>
              <a:t>-pages --doc-top-level ${NCP_TOP_LEVEL}/documentation </a:t>
            </a:r>
          </a:p>
        </p:txBody>
      </p:sp>
      <p:pic>
        <p:nvPicPr>
          <p:cNvPr id="16386" name="Picture 2" descr="New projects for GitLab Pages">
            <a:extLst>
              <a:ext uri="{FF2B5EF4-FFF2-40B4-BE49-F238E27FC236}">
                <a16:creationId xmlns:a16="http://schemas.microsoft.com/office/drawing/2014/main" id="{E6AA7AD9-EC78-69FC-5D5E-EE504142C8F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497975" y="0"/>
            <a:ext cx="6545946" cy="50897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780497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6693C1-FE3B-BB06-D310-06AF48F7B26A}"/>
              </a:ext>
            </a:extLst>
          </p:cNvPr>
          <p:cNvSpPr>
            <a:spLocks noGrp="1"/>
          </p:cNvSpPr>
          <p:nvPr>
            <p:ph type="title"/>
          </p:nvPr>
        </p:nvSpPr>
        <p:spPr/>
        <p:txBody>
          <a:bodyPr/>
          <a:lstStyle/>
          <a:p>
            <a:r>
              <a:rPr lang="en-US" dirty="0"/>
              <a:t>Team Experiences with CI</a:t>
            </a:r>
          </a:p>
        </p:txBody>
      </p:sp>
      <p:sp>
        <p:nvSpPr>
          <p:cNvPr id="4" name="TextBox 3">
            <a:extLst>
              <a:ext uri="{FF2B5EF4-FFF2-40B4-BE49-F238E27FC236}">
                <a16:creationId xmlns:a16="http://schemas.microsoft.com/office/drawing/2014/main" id="{2E48CD05-A26F-F83A-689E-228FDD9F2A84}"/>
              </a:ext>
            </a:extLst>
          </p:cNvPr>
          <p:cNvSpPr txBox="1"/>
          <p:nvPr/>
        </p:nvSpPr>
        <p:spPr>
          <a:xfrm>
            <a:off x="481506" y="1230214"/>
            <a:ext cx="8141632" cy="5016758"/>
          </a:xfrm>
          <a:prstGeom prst="rect">
            <a:avLst/>
          </a:prstGeom>
          <a:noFill/>
        </p:spPr>
        <p:txBody>
          <a:bodyPr wrap="square">
            <a:spAutoFit/>
          </a:bodyPr>
          <a:lstStyle/>
          <a:p>
            <a:pPr marL="285750" indent="-285750" algn="l">
              <a:buFont typeface="Arial" panose="020B0604020202020204" pitchFamily="34" charset="0"/>
              <a:buChar char="•"/>
            </a:pPr>
            <a:r>
              <a:rPr lang="en-US" sz="2000" b="0" i="0" dirty="0">
                <a:effectLst/>
                <a:latin typeface="+mn-lt"/>
              </a:rPr>
              <a:t>Commonalities:</a:t>
            </a:r>
          </a:p>
          <a:p>
            <a:pPr marL="742950" lvl="1" indent="-285750">
              <a:buFont typeface="Arial" panose="020B0604020202020204" pitchFamily="34" charset="0"/>
              <a:buChar char="•"/>
            </a:pPr>
            <a:r>
              <a:rPr lang="en-US" sz="2000" b="0" i="0" dirty="0">
                <a:effectLst/>
                <a:latin typeface="+mn-lt"/>
              </a:rPr>
              <a:t>comparing with “golden results” </a:t>
            </a:r>
            <a:br>
              <a:rPr lang="en-US" sz="2000" b="0" i="0" dirty="0">
                <a:effectLst/>
                <a:latin typeface="+mn-lt"/>
              </a:rPr>
            </a:br>
            <a:r>
              <a:rPr lang="en-US" sz="2000" b="0" i="0" dirty="0">
                <a:effectLst/>
                <a:latin typeface="+mn-lt"/>
              </a:rPr>
              <a:t>from full-program run</a:t>
            </a:r>
          </a:p>
          <a:p>
            <a:pPr marL="742950" lvl="1" indent="-285750">
              <a:buFont typeface="Arial" panose="020B0604020202020204" pitchFamily="34" charset="0"/>
              <a:buChar char="•"/>
            </a:pPr>
            <a:r>
              <a:rPr lang="en-US" sz="2000" b="0" i="0" dirty="0">
                <a:effectLst/>
                <a:latin typeface="+mn-lt"/>
              </a:rPr>
              <a:t>unique mindset needed to develop </a:t>
            </a:r>
            <a:br>
              <a:rPr lang="en-US" sz="2000" b="0" i="0" dirty="0">
                <a:effectLst/>
                <a:latin typeface="+mn-lt"/>
              </a:rPr>
            </a:br>
            <a:r>
              <a:rPr lang="en-US" sz="2000" b="0" i="0" dirty="0">
                <a:effectLst/>
                <a:latin typeface="+mn-lt"/>
              </a:rPr>
              <a:t>and maintain unit tests</a:t>
            </a:r>
            <a:endParaRPr lang="en-US" sz="2000" dirty="0">
              <a:latin typeface="+mn-lt"/>
            </a:endParaRPr>
          </a:p>
          <a:p>
            <a:pPr marL="742950" lvl="1" indent="-285750">
              <a:buFont typeface="Arial" panose="020B0604020202020204" pitchFamily="34" charset="0"/>
              <a:buChar char="•"/>
            </a:pPr>
            <a:r>
              <a:rPr lang="en-US" sz="2000" b="0" i="0" dirty="0">
                <a:effectLst/>
                <a:latin typeface="+mn-lt"/>
              </a:rPr>
              <a:t>"adding armor".</a:t>
            </a:r>
          </a:p>
          <a:p>
            <a:pPr marL="285750" indent="-285750">
              <a:buFont typeface="Arial" panose="020B0604020202020204" pitchFamily="34" charset="0"/>
              <a:buChar char="•"/>
            </a:pPr>
            <a:r>
              <a:rPr lang="en-US" sz="2000" b="0" i="0" dirty="0">
                <a:effectLst/>
                <a:latin typeface="+mn-lt"/>
              </a:rPr>
              <a:t>Most cited benefits:</a:t>
            </a:r>
          </a:p>
          <a:p>
            <a:pPr marL="742950" lvl="1" indent="-285750">
              <a:buFont typeface="Arial" panose="020B0604020202020204" pitchFamily="34" charset="0"/>
              <a:buChar char="•"/>
            </a:pPr>
            <a:r>
              <a:rPr lang="en-US" sz="2000" b="0" i="0" dirty="0">
                <a:effectLst/>
                <a:latin typeface="+mn-lt"/>
              </a:rPr>
              <a:t>identifying potential bugs early,</a:t>
            </a:r>
          </a:p>
          <a:p>
            <a:pPr marL="742950" lvl="1" indent="-285750">
              <a:buFont typeface="Arial" panose="020B0604020202020204" pitchFamily="34" charset="0"/>
              <a:buChar char="•"/>
            </a:pPr>
            <a:r>
              <a:rPr lang="en-US" sz="2000" b="0" i="0" dirty="0">
                <a:effectLst/>
                <a:latin typeface="+mn-lt"/>
              </a:rPr>
              <a:t>increasing the project’s ability to receive contributions</a:t>
            </a:r>
            <a:endParaRPr lang="en-US" sz="2000" dirty="0">
              <a:latin typeface="+mn-lt"/>
            </a:endParaRPr>
          </a:p>
          <a:p>
            <a:pPr marL="285750" indent="-285750">
              <a:buFont typeface="Arial" panose="020B0604020202020204" pitchFamily="34" charset="0"/>
              <a:buChar char="•"/>
            </a:pPr>
            <a:r>
              <a:rPr lang="en-US" sz="2000" b="0" i="0" dirty="0">
                <a:effectLst/>
                <a:latin typeface="+mn-lt"/>
              </a:rPr>
              <a:t>Most cited drawbacks:</a:t>
            </a:r>
          </a:p>
          <a:p>
            <a:pPr marL="742950" lvl="1" indent="-285750">
              <a:buFont typeface="Arial" panose="020B0604020202020204" pitchFamily="34" charset="0"/>
              <a:buChar char="•"/>
            </a:pPr>
            <a:r>
              <a:rPr lang="en-US" sz="2000" b="0" i="0" dirty="0">
                <a:effectLst/>
                <a:latin typeface="+mn-lt"/>
              </a:rPr>
              <a:t>Effort maintaining tests</a:t>
            </a:r>
          </a:p>
          <a:p>
            <a:pPr marL="742950" lvl="1" indent="-285750">
              <a:buFont typeface="Arial" panose="020B0604020202020204" pitchFamily="34" charset="0"/>
              <a:buChar char="•"/>
            </a:pPr>
            <a:r>
              <a:rPr lang="en-US" sz="2000" b="0" i="0" dirty="0">
                <a:effectLst/>
                <a:latin typeface="+mn-lt"/>
              </a:rPr>
              <a:t>trial-and-error running tools</a:t>
            </a:r>
          </a:p>
          <a:p>
            <a:pPr marL="742950" lvl="1" indent="-285750">
              <a:buFont typeface="Arial" panose="020B0604020202020204" pitchFamily="34" charset="0"/>
              <a:buChar char="•"/>
            </a:pPr>
            <a:r>
              <a:rPr lang="en-US" sz="2000" b="0" i="0" dirty="0">
                <a:effectLst/>
                <a:latin typeface="+mn-lt"/>
              </a:rPr>
              <a:t>long-running tests are annoying</a:t>
            </a:r>
          </a:p>
          <a:p>
            <a:pPr marL="742950" lvl="1" indent="-285750">
              <a:buFont typeface="Arial" panose="020B0604020202020204" pitchFamily="34" charset="0"/>
              <a:buChar char="•"/>
            </a:pPr>
            <a:r>
              <a:rPr lang="en-US" sz="2000" dirty="0">
                <a:latin typeface="+mn-lt"/>
              </a:rPr>
              <a:t>infrequent</a:t>
            </a:r>
            <a:r>
              <a:rPr lang="en-US" sz="2000" b="0" i="0" dirty="0">
                <a:effectLst/>
                <a:latin typeface="+mn-lt"/>
              </a:rPr>
              <a:t> random failures (due to network, and other sources)</a:t>
            </a:r>
          </a:p>
          <a:p>
            <a:pPr marL="285750" indent="-285750">
              <a:buFont typeface="Arial" panose="020B0604020202020204" pitchFamily="34" charset="0"/>
              <a:buChar char="•"/>
            </a:pPr>
            <a:r>
              <a:rPr lang="en-US" sz="2000" dirty="0">
                <a:latin typeface="+mn-lt"/>
              </a:rPr>
              <a:t>Implementation didn't disrupt process</a:t>
            </a:r>
          </a:p>
          <a:p>
            <a:pPr marL="285750" indent="-285750">
              <a:buFont typeface="Arial" panose="020B0604020202020204" pitchFamily="34" charset="0"/>
              <a:buChar char="•"/>
            </a:pPr>
            <a:r>
              <a:rPr lang="en-US" sz="2000" dirty="0">
                <a:latin typeface="+mn-lt"/>
              </a:rPr>
              <a:t>After initial adoption hurdle, teams start to insist on it</a:t>
            </a:r>
          </a:p>
        </p:txBody>
      </p:sp>
      <p:pic>
        <p:nvPicPr>
          <p:cNvPr id="14338" name="Picture 2">
            <a:extLst>
              <a:ext uri="{FF2B5EF4-FFF2-40B4-BE49-F238E27FC236}">
                <a16:creationId xmlns:a16="http://schemas.microsoft.com/office/drawing/2014/main" id="{3DF799DB-B3E8-C384-1C53-BBC87D38F4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52871" y="322771"/>
            <a:ext cx="5788025" cy="200621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C1D1B57-4290-1423-A7FF-37C8CFE3563C}"/>
              </a:ext>
            </a:extLst>
          </p:cNvPr>
          <p:cNvSpPr txBox="1"/>
          <p:nvPr/>
        </p:nvSpPr>
        <p:spPr>
          <a:xfrm>
            <a:off x="6110287" y="1682657"/>
            <a:ext cx="5630609" cy="646331"/>
          </a:xfrm>
          <a:prstGeom prst="rect">
            <a:avLst/>
          </a:prstGeom>
          <a:solidFill>
            <a:srgbClr val="1A1A7D"/>
          </a:solidFill>
        </p:spPr>
        <p:txBody>
          <a:bodyPr wrap="square">
            <a:spAutoFit/>
          </a:bodyPr>
          <a:lstStyle/>
          <a:p>
            <a:r>
              <a:rPr lang="en-US" dirty="0">
                <a:solidFill>
                  <a:schemeClr val="bg1"/>
                </a:solidFill>
                <a:hlinkClick r:id="rId4">
                  <a:extLst>
                    <a:ext uri="{A12FA001-AC4F-418D-AE19-62706E023703}">
                      <ahyp:hlinkClr xmlns:ahyp="http://schemas.microsoft.com/office/drawing/2018/hyperlinkcolor" val="tx"/>
                    </a:ext>
                  </a:extLst>
                </a:hlinkClick>
              </a:rPr>
              <a:t>https://</a:t>
            </a:r>
            <a:r>
              <a:rPr lang="en-US" dirty="0" err="1">
                <a:solidFill>
                  <a:schemeClr val="bg1"/>
                </a:solidFill>
                <a:hlinkClick r:id="rId4">
                  <a:extLst>
                    <a:ext uri="{A12FA001-AC4F-418D-AE19-62706E023703}">
                      <ahyp:hlinkClr xmlns:ahyp="http://schemas.microsoft.com/office/drawing/2018/hyperlinkcolor" val="tx"/>
                    </a:ext>
                  </a:extLst>
                </a:hlinkClick>
              </a:rPr>
              <a:t>bssw.io</a:t>
            </a:r>
            <a:r>
              <a:rPr lang="en-US" dirty="0">
                <a:solidFill>
                  <a:schemeClr val="bg1"/>
                </a:solidFill>
                <a:hlinkClick r:id="rId4">
                  <a:extLst>
                    <a:ext uri="{A12FA001-AC4F-418D-AE19-62706E023703}">
                      <ahyp:hlinkClr xmlns:ahyp="http://schemas.microsoft.com/office/drawing/2018/hyperlinkcolor" val="tx"/>
                    </a:ext>
                  </a:extLst>
                </a:hlinkClick>
              </a:rPr>
              <a:t>/</a:t>
            </a:r>
            <a:r>
              <a:rPr lang="en-US" dirty="0" err="1">
                <a:solidFill>
                  <a:schemeClr val="bg1"/>
                </a:solidFill>
                <a:hlinkClick r:id="rId4">
                  <a:extLst>
                    <a:ext uri="{A12FA001-AC4F-418D-AE19-62706E023703}">
                      <ahyp:hlinkClr xmlns:ahyp="http://schemas.microsoft.com/office/drawing/2018/hyperlinkcolor" val="tx"/>
                    </a:ext>
                  </a:extLst>
                </a:hlinkClick>
              </a:rPr>
              <a:t>blog_posts</a:t>
            </a:r>
            <a:r>
              <a:rPr lang="en-US" dirty="0">
                <a:solidFill>
                  <a:schemeClr val="bg1"/>
                </a:solidFill>
                <a:hlinkClick r:id="rId4">
                  <a:extLst>
                    <a:ext uri="{A12FA001-AC4F-418D-AE19-62706E023703}">
                      <ahyp:hlinkClr xmlns:ahyp="http://schemas.microsoft.com/office/drawing/2018/hyperlinkcolor" val="tx"/>
                    </a:ext>
                  </a:extLst>
                </a:hlinkClick>
              </a:rPr>
              <a:t>/bright-spots-team-experiences-implementing-continuous-integration</a:t>
            </a:r>
            <a:endParaRPr lang="en-US" dirty="0">
              <a:solidFill>
                <a:schemeClr val="bg1"/>
              </a:solidFill>
            </a:endParaRPr>
          </a:p>
        </p:txBody>
      </p:sp>
    </p:spTree>
    <p:extLst>
      <p:ext uri="{BB962C8B-B14F-4D97-AF65-F5344CB8AC3E}">
        <p14:creationId xmlns:p14="http://schemas.microsoft.com/office/powerpoint/2010/main" val="20401988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1DC67A-46AB-49E1-3442-CB0F724F4BED}"/>
              </a:ext>
            </a:extLst>
          </p:cNvPr>
          <p:cNvSpPr>
            <a:spLocks noGrp="1"/>
          </p:cNvSpPr>
          <p:nvPr>
            <p:ph type="title"/>
          </p:nvPr>
        </p:nvSpPr>
        <p:spPr/>
        <p:txBody>
          <a:bodyPr/>
          <a:lstStyle/>
          <a:p>
            <a:r>
              <a:rPr lang="en-US" dirty="0"/>
              <a:t>What is Testing</a:t>
            </a:r>
          </a:p>
        </p:txBody>
      </p:sp>
      <p:sp>
        <p:nvSpPr>
          <p:cNvPr id="4" name="Rectangle 3">
            <a:extLst>
              <a:ext uri="{FF2B5EF4-FFF2-40B4-BE49-F238E27FC236}">
                <a16:creationId xmlns:a16="http://schemas.microsoft.com/office/drawing/2014/main" id="{1224A926-6461-934B-0CE7-C6AAEB21B0DD}"/>
              </a:ext>
            </a:extLst>
          </p:cNvPr>
          <p:cNvSpPr/>
          <p:nvPr/>
        </p:nvSpPr>
        <p:spPr>
          <a:xfrm>
            <a:off x="692727" y="1990898"/>
            <a:ext cx="9157855" cy="2078181"/>
          </a:xfrm>
          <a:prstGeom prst="rect">
            <a:avLst/>
          </a:prstGeom>
          <a:solidFill>
            <a:schemeClr val="tx2">
              <a:lumMod val="7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marL="342900" indent="-342900">
              <a:lnSpc>
                <a:spcPct val="90000"/>
              </a:lnSpc>
              <a:buFont typeface="Arial" panose="020B0604020202020204" pitchFamily="34" charset="0"/>
              <a:buChar char="•"/>
            </a:pPr>
            <a:r>
              <a:rPr lang="en-US" sz="2000" dirty="0">
                <a:solidFill>
                  <a:schemeClr val="bg1"/>
                </a:solidFill>
              </a:rPr>
              <a:t>When you compile it, you are testing for defects in syntax</a:t>
            </a:r>
          </a:p>
          <a:p>
            <a:pPr marL="342900" indent="-342900">
              <a:lnSpc>
                <a:spcPct val="90000"/>
              </a:lnSpc>
              <a:buFont typeface="Arial" panose="020B0604020202020204" pitchFamily="34" charset="0"/>
              <a:buChar char="•"/>
            </a:pPr>
            <a:r>
              <a:rPr lang="en-US" sz="2000" dirty="0">
                <a:solidFill>
                  <a:schemeClr val="bg1"/>
                </a:solidFill>
              </a:rPr>
              <a:t>When you run it for the first time you are testing for correctness</a:t>
            </a:r>
          </a:p>
          <a:p>
            <a:pPr marL="342900" indent="-342900">
              <a:lnSpc>
                <a:spcPct val="90000"/>
              </a:lnSpc>
              <a:buFont typeface="Arial" panose="020B0604020202020204" pitchFamily="34" charset="0"/>
              <a:buChar char="•"/>
            </a:pPr>
            <a:r>
              <a:rPr lang="en-US" sz="2000" dirty="0">
                <a:solidFill>
                  <a:schemeClr val="bg1"/>
                </a:solidFill>
              </a:rPr>
              <a:t>When you add any code and run it again, you are testing it again</a:t>
            </a:r>
          </a:p>
          <a:p>
            <a:pPr marL="342900" indent="-342900">
              <a:lnSpc>
                <a:spcPct val="90000"/>
              </a:lnSpc>
              <a:buFont typeface="Arial" panose="020B0604020202020204" pitchFamily="34" charset="0"/>
              <a:buChar char="•"/>
            </a:pPr>
            <a:r>
              <a:rPr lang="en-US" sz="2000" dirty="0">
                <a:solidFill>
                  <a:schemeClr val="bg1"/>
                </a:solidFill>
              </a:rPr>
              <a:t>When you break down your development into smaller chunks you test each chunk, then you combine the chunks, and you test again.</a:t>
            </a:r>
          </a:p>
        </p:txBody>
      </p:sp>
      <p:sp>
        <p:nvSpPr>
          <p:cNvPr id="5" name="Rectangle 4">
            <a:extLst>
              <a:ext uri="{FF2B5EF4-FFF2-40B4-BE49-F238E27FC236}">
                <a16:creationId xmlns:a16="http://schemas.microsoft.com/office/drawing/2014/main" id="{65847FFB-77D9-8202-5719-F46F37C5FAE6}"/>
              </a:ext>
            </a:extLst>
          </p:cNvPr>
          <p:cNvSpPr/>
          <p:nvPr/>
        </p:nvSpPr>
        <p:spPr>
          <a:xfrm>
            <a:off x="692727" y="1076498"/>
            <a:ext cx="9157855" cy="738448"/>
          </a:xfrm>
          <a:prstGeom prst="rect">
            <a:avLst/>
          </a:prstGeom>
          <a:solidFill>
            <a:schemeClr val="tx2">
              <a:lumMod val="7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400" dirty="0">
              <a:solidFill>
                <a:schemeClr val="bg1"/>
              </a:solidFill>
            </a:endParaRPr>
          </a:p>
          <a:p>
            <a:pPr algn="ctr">
              <a:lnSpc>
                <a:spcPct val="90000"/>
              </a:lnSpc>
            </a:pPr>
            <a:r>
              <a:rPr lang="en-US" sz="2400" dirty="0">
                <a:solidFill>
                  <a:schemeClr val="bg1"/>
                </a:solidFill>
              </a:rPr>
              <a:t>Whenever you write a code you are doing it </a:t>
            </a:r>
          </a:p>
          <a:p>
            <a:pPr marL="342900" indent="-342900">
              <a:lnSpc>
                <a:spcPct val="90000"/>
              </a:lnSpc>
              <a:buFont typeface="Arial" panose="020B0604020202020204" pitchFamily="34" charset="0"/>
              <a:buChar char="•"/>
            </a:pPr>
            <a:endParaRPr lang="en-US" sz="2000" dirty="0">
              <a:solidFill>
                <a:schemeClr val="bg1"/>
              </a:solidFill>
            </a:endParaRPr>
          </a:p>
        </p:txBody>
      </p:sp>
      <p:sp>
        <p:nvSpPr>
          <p:cNvPr id="6" name="Rectangle 5">
            <a:extLst>
              <a:ext uri="{FF2B5EF4-FFF2-40B4-BE49-F238E27FC236}">
                <a16:creationId xmlns:a16="http://schemas.microsoft.com/office/drawing/2014/main" id="{41355D4C-4465-D7E1-167C-9AC8A9668648}"/>
              </a:ext>
            </a:extLst>
          </p:cNvPr>
          <p:cNvSpPr/>
          <p:nvPr/>
        </p:nvSpPr>
        <p:spPr>
          <a:xfrm>
            <a:off x="692727" y="4245031"/>
            <a:ext cx="9157855" cy="738448"/>
          </a:xfrm>
          <a:prstGeom prst="rect">
            <a:avLst/>
          </a:prstGeom>
          <a:solidFill>
            <a:schemeClr val="tx2">
              <a:lumMod val="7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400" dirty="0">
              <a:solidFill>
                <a:schemeClr val="bg1"/>
              </a:solidFill>
            </a:endParaRPr>
          </a:p>
          <a:p>
            <a:pPr algn="ctr">
              <a:lnSpc>
                <a:spcPct val="90000"/>
              </a:lnSpc>
            </a:pPr>
            <a:r>
              <a:rPr lang="en-US" sz="2400" dirty="0">
                <a:solidFill>
                  <a:schemeClr val="bg1"/>
                </a:solidFill>
              </a:rPr>
              <a:t>Testing is an integral part of code development</a:t>
            </a:r>
          </a:p>
          <a:p>
            <a:pPr marL="342900" indent="-342900">
              <a:lnSpc>
                <a:spcPct val="90000"/>
              </a:lnSpc>
              <a:buFont typeface="Arial" panose="020B0604020202020204" pitchFamily="34" charset="0"/>
              <a:buChar char="•"/>
            </a:pPr>
            <a:endParaRPr lang="en-US" sz="2000" dirty="0">
              <a:solidFill>
                <a:schemeClr val="bg1"/>
              </a:solidFill>
            </a:endParaRPr>
          </a:p>
        </p:txBody>
      </p:sp>
    </p:spTree>
    <p:extLst>
      <p:ext uri="{BB962C8B-B14F-4D97-AF65-F5344CB8AC3E}">
        <p14:creationId xmlns:p14="http://schemas.microsoft.com/office/powerpoint/2010/main" val="17698306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70C1FB8-6020-BCD0-4FB1-A9813EC2B9E4}"/>
              </a:ext>
            </a:extLst>
          </p:cNvPr>
          <p:cNvSpPr txBox="1"/>
          <p:nvPr/>
        </p:nvSpPr>
        <p:spPr>
          <a:xfrm>
            <a:off x="3646112" y="274473"/>
            <a:ext cx="8528070" cy="461665"/>
          </a:xfrm>
          <a:prstGeom prst="rect">
            <a:avLst/>
          </a:prstGeom>
          <a:noFill/>
        </p:spPr>
        <p:txBody>
          <a:bodyPr wrap="square">
            <a:spAutoFit/>
          </a:bodyPr>
          <a:lstStyle/>
          <a:p>
            <a:r>
              <a:rPr lang="en-US" sz="1200" dirty="0">
                <a:effectLst/>
                <a:latin typeface="Times New Roman" panose="02020603050405020304" pitchFamily="18" charset="0"/>
                <a:cs typeface="Times New Roman" panose="02020603050405020304" pitchFamily="18" charset="0"/>
              </a:rPr>
              <a:t>Matthew Norman and Jeffrey Larkin. A Holistic Algorithmic Approach to Improving Accuracy, Robustness, and Computational </a:t>
            </a:r>
            <a:r>
              <a:rPr lang="en-US" sz="1200" dirty="0">
                <a:latin typeface="Times New Roman" panose="02020603050405020304" pitchFamily="18" charset="0"/>
                <a:cs typeface="Times New Roman" panose="02020603050405020304" pitchFamily="18" charset="0"/>
              </a:rPr>
              <a:t> </a:t>
            </a:r>
            <a:r>
              <a:rPr lang="en-US" sz="1200" dirty="0">
                <a:effectLst/>
                <a:latin typeface="Times New Roman" panose="02020603050405020304" pitchFamily="18" charset="0"/>
                <a:cs typeface="Times New Roman" panose="02020603050405020304" pitchFamily="18" charset="0"/>
              </a:rPr>
              <a:t>Efficiency for Atmospheric Dynamics. SIAM J. SCI. COMPUT. Vol. 42, No. 5, pp. B1302-B1327 (2020). DOI:</a:t>
            </a:r>
            <a:r>
              <a:rPr lang="en-US" sz="1200" dirty="0">
                <a:effectLst/>
                <a:latin typeface="Times New Roman" panose="02020603050405020304" pitchFamily="18" charset="0"/>
                <a:cs typeface="Times New Roman" panose="02020603050405020304" pitchFamily="18" charset="0"/>
                <a:hlinkClick r:id="rId3"/>
              </a:rPr>
              <a:t>10.1137/19M128435X</a:t>
            </a:r>
            <a:endParaRPr lang="en-US" sz="1200" dirty="0">
              <a:latin typeface="Times New Roman" panose="02020603050405020304" pitchFamily="18" charset="0"/>
              <a:cs typeface="Times New Roman" panose="02020603050405020304" pitchFamily="18" charset="0"/>
            </a:endParaRPr>
          </a:p>
        </p:txBody>
      </p:sp>
      <p:pic>
        <p:nvPicPr>
          <p:cNvPr id="6" name="Picture 5" descr="Graphical user interface&#10;&#10;Description automatically generated">
            <a:extLst>
              <a:ext uri="{FF2B5EF4-FFF2-40B4-BE49-F238E27FC236}">
                <a16:creationId xmlns:a16="http://schemas.microsoft.com/office/drawing/2014/main" id="{9C128A8F-21BA-E76A-5B1F-ACE1B5FC60F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94413" y="956551"/>
            <a:ext cx="5210672" cy="4076938"/>
          </a:xfrm>
          <a:prstGeom prst="rect">
            <a:avLst/>
          </a:prstGeom>
        </p:spPr>
      </p:pic>
      <p:sp>
        <p:nvSpPr>
          <p:cNvPr id="7" name="Triangle 6">
            <a:extLst>
              <a:ext uri="{FF2B5EF4-FFF2-40B4-BE49-F238E27FC236}">
                <a16:creationId xmlns:a16="http://schemas.microsoft.com/office/drawing/2014/main" id="{CA88E6CF-3EB4-B181-1033-B23CAD8D98F8}"/>
              </a:ext>
            </a:extLst>
          </p:cNvPr>
          <p:cNvSpPr/>
          <p:nvPr/>
        </p:nvSpPr>
        <p:spPr>
          <a:xfrm rot="13663363">
            <a:off x="974091" y="1880539"/>
            <a:ext cx="280416" cy="1060704"/>
          </a:xfrm>
          <a:prstGeom prst="triangle">
            <a:avLst/>
          </a:prstGeom>
          <a:solidFill>
            <a:schemeClr val="accent3"/>
          </a:solidFill>
          <a:ln>
            <a:no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2" name="Title 1">
            <a:extLst>
              <a:ext uri="{FF2B5EF4-FFF2-40B4-BE49-F238E27FC236}">
                <a16:creationId xmlns:a16="http://schemas.microsoft.com/office/drawing/2014/main" id="{B97BFA9A-8A62-4F2B-0653-40D393B17562}"/>
              </a:ext>
            </a:extLst>
          </p:cNvPr>
          <p:cNvSpPr>
            <a:spLocks noGrp="1"/>
          </p:cNvSpPr>
          <p:nvPr>
            <p:ph type="title"/>
          </p:nvPr>
        </p:nvSpPr>
        <p:spPr/>
        <p:txBody>
          <a:bodyPr/>
          <a:lstStyle/>
          <a:p>
            <a:r>
              <a:rPr lang="en-US" dirty="0"/>
              <a:t>Hypothetical</a:t>
            </a:r>
          </a:p>
        </p:txBody>
      </p:sp>
      <p:sp>
        <p:nvSpPr>
          <p:cNvPr id="4" name="Rounded Rectangle 3">
            <a:extLst>
              <a:ext uri="{FF2B5EF4-FFF2-40B4-BE49-F238E27FC236}">
                <a16:creationId xmlns:a16="http://schemas.microsoft.com/office/drawing/2014/main" id="{48CBF7D3-F86D-DB94-E418-444620EBF3BF}"/>
              </a:ext>
            </a:extLst>
          </p:cNvPr>
          <p:cNvSpPr/>
          <p:nvPr/>
        </p:nvSpPr>
        <p:spPr>
          <a:xfrm>
            <a:off x="1114300" y="1405636"/>
            <a:ext cx="4718304" cy="817626"/>
          </a:xfrm>
          <a:prstGeom prst="roundRect">
            <a:avLst/>
          </a:prstGeom>
          <a:solidFill>
            <a:schemeClr val="accent3"/>
          </a:solidFill>
          <a:ln>
            <a:no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Here's a 2D result from the new integrator method.</a:t>
            </a:r>
          </a:p>
        </p:txBody>
      </p:sp>
      <p:sp>
        <p:nvSpPr>
          <p:cNvPr id="10" name="Triangle 9">
            <a:extLst>
              <a:ext uri="{FF2B5EF4-FFF2-40B4-BE49-F238E27FC236}">
                <a16:creationId xmlns:a16="http://schemas.microsoft.com/office/drawing/2014/main" id="{416EDD21-3029-299E-3714-5E821AB6AE2E}"/>
              </a:ext>
            </a:extLst>
          </p:cNvPr>
          <p:cNvSpPr/>
          <p:nvPr/>
        </p:nvSpPr>
        <p:spPr>
          <a:xfrm rot="7936637" flipH="1">
            <a:off x="11275802" y="5341927"/>
            <a:ext cx="280416" cy="1060704"/>
          </a:xfrm>
          <a:prstGeom prst="triangle">
            <a:avLst/>
          </a:prstGeom>
          <a:solidFill>
            <a:schemeClr val="accent2">
              <a:lumMod val="75000"/>
            </a:schemeClr>
          </a:solidFill>
          <a:ln>
            <a:no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11" name="Rounded Rectangle 10">
            <a:extLst>
              <a:ext uri="{FF2B5EF4-FFF2-40B4-BE49-F238E27FC236}">
                <a16:creationId xmlns:a16="http://schemas.microsoft.com/office/drawing/2014/main" id="{6293067C-A768-1CE3-EB09-43DEE3BA5F48}"/>
              </a:ext>
            </a:extLst>
          </p:cNvPr>
          <p:cNvSpPr/>
          <p:nvPr/>
        </p:nvSpPr>
        <p:spPr>
          <a:xfrm flipH="1">
            <a:off x="5134707" y="4979514"/>
            <a:ext cx="6170377" cy="641604"/>
          </a:xfrm>
          <a:prstGeom prst="roundRect">
            <a:avLst/>
          </a:prstGeom>
          <a:solidFill>
            <a:schemeClr val="accent2">
              <a:lumMod val="75000"/>
            </a:schemeClr>
          </a:solidFill>
          <a:ln>
            <a:no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Great, let's get the rest of the code switched over.</a:t>
            </a:r>
          </a:p>
        </p:txBody>
      </p:sp>
      <p:sp>
        <p:nvSpPr>
          <p:cNvPr id="14" name="Triangle 13">
            <a:extLst>
              <a:ext uri="{FF2B5EF4-FFF2-40B4-BE49-F238E27FC236}">
                <a16:creationId xmlns:a16="http://schemas.microsoft.com/office/drawing/2014/main" id="{113372DA-6745-3B8A-C4B3-E31DEAE0AADA}"/>
              </a:ext>
            </a:extLst>
          </p:cNvPr>
          <p:cNvSpPr/>
          <p:nvPr/>
        </p:nvSpPr>
        <p:spPr>
          <a:xfrm rot="13663363">
            <a:off x="1119787" y="6240804"/>
            <a:ext cx="280416" cy="1060704"/>
          </a:xfrm>
          <a:prstGeom prst="triangle">
            <a:avLst/>
          </a:prstGeom>
          <a:solidFill>
            <a:schemeClr val="accent3"/>
          </a:solidFill>
          <a:ln>
            <a:no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15" name="Rounded Rectangle 14">
            <a:extLst>
              <a:ext uri="{FF2B5EF4-FFF2-40B4-BE49-F238E27FC236}">
                <a16:creationId xmlns:a16="http://schemas.microsoft.com/office/drawing/2014/main" id="{CC194682-6BF8-E5ED-0692-CC9B4355A04A}"/>
              </a:ext>
            </a:extLst>
          </p:cNvPr>
          <p:cNvSpPr/>
          <p:nvPr/>
        </p:nvSpPr>
        <p:spPr>
          <a:xfrm>
            <a:off x="1259996" y="5765901"/>
            <a:ext cx="4718304" cy="817626"/>
          </a:xfrm>
          <a:prstGeom prst="roundRect">
            <a:avLst/>
          </a:prstGeom>
          <a:solidFill>
            <a:schemeClr val="accent3"/>
          </a:solidFill>
          <a:ln>
            <a:no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This will be faster and safer if we have the right tests in-place.</a:t>
            </a:r>
          </a:p>
        </p:txBody>
      </p:sp>
    </p:spTree>
    <p:extLst>
      <p:ext uri="{BB962C8B-B14F-4D97-AF65-F5344CB8AC3E}">
        <p14:creationId xmlns:p14="http://schemas.microsoft.com/office/powerpoint/2010/main" val="22715276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8ACDB-1E73-1D50-6F84-4358DDFD89C5}"/>
              </a:ext>
            </a:extLst>
          </p:cNvPr>
          <p:cNvSpPr>
            <a:spLocks noGrp="1"/>
          </p:cNvSpPr>
          <p:nvPr>
            <p:ph type="title"/>
          </p:nvPr>
        </p:nvSpPr>
        <p:spPr/>
        <p:txBody>
          <a:bodyPr/>
          <a:lstStyle/>
          <a:p>
            <a:r>
              <a:rPr lang="en-US" dirty="0"/>
              <a:t>Test/Doc Driven Development</a:t>
            </a:r>
          </a:p>
        </p:txBody>
      </p:sp>
      <p:sp>
        <p:nvSpPr>
          <p:cNvPr id="3" name="Rounded Rectangle 2">
            <a:extLst>
              <a:ext uri="{FF2B5EF4-FFF2-40B4-BE49-F238E27FC236}">
                <a16:creationId xmlns:a16="http://schemas.microsoft.com/office/drawing/2014/main" id="{F0320A9A-C595-1142-D2C2-5FFFB1A21975}"/>
              </a:ext>
            </a:extLst>
          </p:cNvPr>
          <p:cNvSpPr/>
          <p:nvPr/>
        </p:nvSpPr>
        <p:spPr>
          <a:xfrm>
            <a:off x="2076450" y="1051560"/>
            <a:ext cx="1771650" cy="1188720"/>
          </a:xfrm>
          <a:prstGeom prst="roundRect">
            <a:avLst/>
          </a:prstGeom>
          <a:solidFill>
            <a:schemeClr val="accent3"/>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b="1" dirty="0">
                <a:solidFill>
                  <a:schemeClr val="tx2">
                    <a:lumMod val="75000"/>
                  </a:schemeClr>
                </a:solidFill>
              </a:rPr>
              <a:t>Consider new code</a:t>
            </a:r>
          </a:p>
        </p:txBody>
      </p:sp>
      <p:sp>
        <p:nvSpPr>
          <p:cNvPr id="4" name="Rounded Rectangle 3">
            <a:extLst>
              <a:ext uri="{FF2B5EF4-FFF2-40B4-BE49-F238E27FC236}">
                <a16:creationId xmlns:a16="http://schemas.microsoft.com/office/drawing/2014/main" id="{7A985171-2F55-532B-D096-45FF2DE0CDEB}"/>
              </a:ext>
            </a:extLst>
          </p:cNvPr>
          <p:cNvSpPr/>
          <p:nvPr/>
        </p:nvSpPr>
        <p:spPr>
          <a:xfrm>
            <a:off x="2000250" y="4343400"/>
            <a:ext cx="1771650" cy="1188720"/>
          </a:xfrm>
          <a:prstGeom prst="roundRect">
            <a:avLst/>
          </a:prstGeom>
          <a:solidFill>
            <a:schemeClr val="accent3"/>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b="1" dirty="0">
                <a:solidFill>
                  <a:schemeClr val="tx2">
                    <a:lumMod val="75000"/>
                  </a:schemeClr>
                </a:solidFill>
              </a:rPr>
              <a:t>Implement/modify  code</a:t>
            </a:r>
          </a:p>
        </p:txBody>
      </p:sp>
      <p:sp>
        <p:nvSpPr>
          <p:cNvPr id="5" name="Rounded Rectangle 4">
            <a:extLst>
              <a:ext uri="{FF2B5EF4-FFF2-40B4-BE49-F238E27FC236}">
                <a16:creationId xmlns:a16="http://schemas.microsoft.com/office/drawing/2014/main" id="{71D3B9DE-D6F6-FB25-45D7-6EEEDAF6CB7F}"/>
              </a:ext>
            </a:extLst>
          </p:cNvPr>
          <p:cNvSpPr/>
          <p:nvPr/>
        </p:nvSpPr>
        <p:spPr>
          <a:xfrm>
            <a:off x="3924300" y="2667000"/>
            <a:ext cx="1771650" cy="1188720"/>
          </a:xfrm>
          <a:prstGeom prst="roundRect">
            <a:avLst/>
          </a:prstGeom>
          <a:solidFill>
            <a:schemeClr val="accent3"/>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b="1" dirty="0">
                <a:solidFill>
                  <a:schemeClr val="tx2">
                    <a:lumMod val="75000"/>
                  </a:schemeClr>
                </a:solidFill>
              </a:rPr>
              <a:t>Write/</a:t>
            </a:r>
          </a:p>
          <a:p>
            <a:pPr algn="ctr">
              <a:lnSpc>
                <a:spcPct val="90000"/>
              </a:lnSpc>
            </a:pPr>
            <a:r>
              <a:rPr lang="en-US" sz="2000" b="1" dirty="0">
                <a:solidFill>
                  <a:schemeClr val="tx2">
                    <a:lumMod val="75000"/>
                  </a:schemeClr>
                </a:solidFill>
              </a:rPr>
              <a:t>modify  tests</a:t>
            </a:r>
          </a:p>
        </p:txBody>
      </p:sp>
      <p:sp>
        <p:nvSpPr>
          <p:cNvPr id="6" name="Rounded Rectangle 5">
            <a:extLst>
              <a:ext uri="{FF2B5EF4-FFF2-40B4-BE49-F238E27FC236}">
                <a16:creationId xmlns:a16="http://schemas.microsoft.com/office/drawing/2014/main" id="{5A956C32-DCAC-6933-3AF7-14CE11C99C52}"/>
              </a:ext>
            </a:extLst>
          </p:cNvPr>
          <p:cNvSpPr/>
          <p:nvPr/>
        </p:nvSpPr>
        <p:spPr>
          <a:xfrm>
            <a:off x="228600" y="2663190"/>
            <a:ext cx="1771650" cy="1188720"/>
          </a:xfrm>
          <a:prstGeom prst="roundRect">
            <a:avLst/>
          </a:prstGeom>
          <a:solidFill>
            <a:schemeClr val="accent3"/>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b="1" dirty="0">
                <a:solidFill>
                  <a:schemeClr val="tx2">
                    <a:lumMod val="75000"/>
                  </a:schemeClr>
                </a:solidFill>
              </a:rPr>
              <a:t>Test and modify code</a:t>
            </a:r>
          </a:p>
        </p:txBody>
      </p:sp>
      <p:cxnSp>
        <p:nvCxnSpPr>
          <p:cNvPr id="8" name="Curved Connector 7">
            <a:extLst>
              <a:ext uri="{FF2B5EF4-FFF2-40B4-BE49-F238E27FC236}">
                <a16:creationId xmlns:a16="http://schemas.microsoft.com/office/drawing/2014/main" id="{8260F4E3-2DCE-4116-E075-419B6CF087D2}"/>
              </a:ext>
            </a:extLst>
          </p:cNvPr>
          <p:cNvCxnSpPr>
            <a:stCxn id="3" idx="3"/>
            <a:endCxn id="5" idx="0"/>
          </p:cNvCxnSpPr>
          <p:nvPr/>
        </p:nvCxnSpPr>
        <p:spPr>
          <a:xfrm>
            <a:off x="3848100" y="1645920"/>
            <a:ext cx="962025" cy="1021080"/>
          </a:xfrm>
          <a:prstGeom prst="curvedConnector2">
            <a:avLst/>
          </a:prstGeom>
          <a:ln w="47625">
            <a:tailEnd type="triangle"/>
          </a:ln>
        </p:spPr>
        <p:style>
          <a:lnRef idx="1">
            <a:schemeClr val="accent1"/>
          </a:lnRef>
          <a:fillRef idx="0">
            <a:schemeClr val="accent1"/>
          </a:fillRef>
          <a:effectRef idx="0">
            <a:schemeClr val="accent1"/>
          </a:effectRef>
          <a:fontRef idx="minor">
            <a:schemeClr val="tx1"/>
          </a:fontRef>
        </p:style>
      </p:cxnSp>
      <p:cxnSp>
        <p:nvCxnSpPr>
          <p:cNvPr id="10" name="Curved Connector 9">
            <a:extLst>
              <a:ext uri="{FF2B5EF4-FFF2-40B4-BE49-F238E27FC236}">
                <a16:creationId xmlns:a16="http://schemas.microsoft.com/office/drawing/2014/main" id="{584BBCA6-B07D-228B-E6D8-483EF9A7E773}"/>
              </a:ext>
            </a:extLst>
          </p:cNvPr>
          <p:cNvCxnSpPr>
            <a:stCxn id="5" idx="2"/>
            <a:endCxn id="4" idx="3"/>
          </p:cNvCxnSpPr>
          <p:nvPr/>
        </p:nvCxnSpPr>
        <p:spPr>
          <a:xfrm rot="5400000">
            <a:off x="3749993" y="3877628"/>
            <a:ext cx="1082040" cy="1038225"/>
          </a:xfrm>
          <a:prstGeom prst="curvedConnector2">
            <a:avLst/>
          </a:prstGeom>
          <a:ln w="47625">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a:extLst>
              <a:ext uri="{FF2B5EF4-FFF2-40B4-BE49-F238E27FC236}">
                <a16:creationId xmlns:a16="http://schemas.microsoft.com/office/drawing/2014/main" id="{A3478A72-0613-7065-232E-ADDBDC8AA369}"/>
              </a:ext>
            </a:extLst>
          </p:cNvPr>
          <p:cNvCxnSpPr>
            <a:stCxn id="4" idx="1"/>
            <a:endCxn id="6" idx="2"/>
          </p:cNvCxnSpPr>
          <p:nvPr/>
        </p:nvCxnSpPr>
        <p:spPr>
          <a:xfrm rot="10800000">
            <a:off x="1114426" y="3851910"/>
            <a:ext cx="885825" cy="1085850"/>
          </a:xfrm>
          <a:prstGeom prst="curvedConnector2">
            <a:avLst/>
          </a:prstGeom>
          <a:ln w="47625">
            <a:tailEnd type="triangle"/>
          </a:ln>
        </p:spPr>
        <p:style>
          <a:lnRef idx="1">
            <a:schemeClr val="accent1"/>
          </a:lnRef>
          <a:fillRef idx="0">
            <a:schemeClr val="accent1"/>
          </a:fillRef>
          <a:effectRef idx="0">
            <a:schemeClr val="accent1"/>
          </a:effectRef>
          <a:fontRef idx="minor">
            <a:schemeClr val="tx1"/>
          </a:fontRef>
        </p:style>
      </p:cxnSp>
      <p:cxnSp>
        <p:nvCxnSpPr>
          <p:cNvPr id="14" name="Curved Connector 13">
            <a:extLst>
              <a:ext uri="{FF2B5EF4-FFF2-40B4-BE49-F238E27FC236}">
                <a16:creationId xmlns:a16="http://schemas.microsoft.com/office/drawing/2014/main" id="{63D0BD54-C858-FC2E-4BC0-8E908CC9521B}"/>
              </a:ext>
            </a:extLst>
          </p:cNvPr>
          <p:cNvCxnSpPr>
            <a:stCxn id="6" idx="0"/>
            <a:endCxn id="3" idx="1"/>
          </p:cNvCxnSpPr>
          <p:nvPr/>
        </p:nvCxnSpPr>
        <p:spPr>
          <a:xfrm rot="5400000" flipH="1" flipV="1">
            <a:off x="1086802" y="1673543"/>
            <a:ext cx="1017270" cy="962025"/>
          </a:xfrm>
          <a:prstGeom prst="curvedConnector2">
            <a:avLst/>
          </a:prstGeom>
          <a:ln w="47625">
            <a:tailEnd type="triangle"/>
          </a:ln>
        </p:spPr>
        <p:style>
          <a:lnRef idx="1">
            <a:schemeClr val="accent1"/>
          </a:lnRef>
          <a:fillRef idx="0">
            <a:schemeClr val="accent1"/>
          </a:fillRef>
          <a:effectRef idx="0">
            <a:schemeClr val="accent1"/>
          </a:effectRef>
          <a:fontRef idx="minor">
            <a:schemeClr val="tx1"/>
          </a:fontRef>
        </p:style>
      </p:cxnSp>
      <p:cxnSp>
        <p:nvCxnSpPr>
          <p:cNvPr id="16" name="Curved Connector 15">
            <a:extLst>
              <a:ext uri="{FF2B5EF4-FFF2-40B4-BE49-F238E27FC236}">
                <a16:creationId xmlns:a16="http://schemas.microsoft.com/office/drawing/2014/main" id="{8443CF51-A1E1-ADF9-D885-7A8A1F61C363}"/>
              </a:ext>
            </a:extLst>
          </p:cNvPr>
          <p:cNvCxnSpPr>
            <a:stCxn id="6" idx="3"/>
            <a:endCxn id="4" idx="0"/>
          </p:cNvCxnSpPr>
          <p:nvPr/>
        </p:nvCxnSpPr>
        <p:spPr>
          <a:xfrm>
            <a:off x="2000250" y="3257550"/>
            <a:ext cx="885825" cy="1085850"/>
          </a:xfrm>
          <a:prstGeom prst="curvedConnector2">
            <a:avLst/>
          </a:prstGeom>
          <a:ln w="41275">
            <a:tailEnd type="triangle"/>
          </a:ln>
        </p:spPr>
        <p:style>
          <a:lnRef idx="1">
            <a:schemeClr val="accent1"/>
          </a:lnRef>
          <a:fillRef idx="0">
            <a:schemeClr val="accent1"/>
          </a:fillRef>
          <a:effectRef idx="0">
            <a:schemeClr val="accent1"/>
          </a:effectRef>
          <a:fontRef idx="minor">
            <a:schemeClr val="tx1"/>
          </a:fontRef>
        </p:style>
      </p:cxnSp>
      <p:sp>
        <p:nvSpPr>
          <p:cNvPr id="17" name="Content Placeholder 4">
            <a:extLst>
              <a:ext uri="{FF2B5EF4-FFF2-40B4-BE49-F238E27FC236}">
                <a16:creationId xmlns:a16="http://schemas.microsoft.com/office/drawing/2014/main" id="{8C972055-7E45-0428-D771-2FCF9CF9DF67}"/>
              </a:ext>
            </a:extLst>
          </p:cNvPr>
          <p:cNvSpPr txBox="1">
            <a:spLocks/>
          </p:cNvSpPr>
          <p:nvPr/>
        </p:nvSpPr>
        <p:spPr>
          <a:xfrm>
            <a:off x="6157912" y="679132"/>
            <a:ext cx="4916488" cy="5156835"/>
          </a:xfrm>
          <a:prstGeom prst="rect">
            <a:avLst/>
          </a:prstGeom>
        </p:spPr>
        <p:txBody>
          <a:bodyPr>
            <a:normAutofit fontScale="92500"/>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charset="0"/>
              <a:buNone/>
            </a:pPr>
            <a:endParaRPr lang="en-US" b="1" dirty="0"/>
          </a:p>
          <a:p>
            <a:r>
              <a:rPr lang="en-US" dirty="0"/>
              <a:t>Documented specifications and requirements of the code</a:t>
            </a:r>
          </a:p>
          <a:p>
            <a:r>
              <a:rPr lang="en-US" dirty="0"/>
              <a:t>Ensures that thought is given to what it means for the program to be correct, rather than just what the program should do</a:t>
            </a:r>
          </a:p>
          <a:p>
            <a:r>
              <a:rPr lang="en-US" dirty="0"/>
              <a:t>More efficient development cycle</a:t>
            </a:r>
          </a:p>
          <a:p>
            <a:r>
              <a:rPr lang="en-US" dirty="0"/>
              <a:t>Much less debugging</a:t>
            </a:r>
          </a:p>
          <a:p>
            <a:r>
              <a:rPr lang="en-US" dirty="0"/>
              <a:t>Requires:</a:t>
            </a:r>
          </a:p>
          <a:p>
            <a:pPr lvl="1"/>
            <a:r>
              <a:rPr lang="en-US" dirty="0"/>
              <a:t>Care in writing tests</a:t>
            </a:r>
          </a:p>
          <a:p>
            <a:pPr lvl="1"/>
            <a:r>
              <a:rPr lang="en-US" dirty="0"/>
              <a:t>Frequent running of tests </a:t>
            </a:r>
          </a:p>
          <a:p>
            <a:pPr lvl="1"/>
            <a:r>
              <a:rPr lang="en-US" dirty="0"/>
              <a:t>Wide adoption by development team</a:t>
            </a:r>
          </a:p>
          <a:p>
            <a:endParaRPr lang="en-US" dirty="0"/>
          </a:p>
          <a:p>
            <a:endParaRPr lang="en-US" dirty="0"/>
          </a:p>
        </p:txBody>
      </p:sp>
    </p:spTree>
    <p:extLst>
      <p:ext uri="{BB962C8B-B14F-4D97-AF65-F5344CB8AC3E}">
        <p14:creationId xmlns:p14="http://schemas.microsoft.com/office/powerpoint/2010/main" val="41597409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itle 1"/>
          <p:cNvSpPr>
            <a:spLocks noGrp="1"/>
          </p:cNvSpPr>
          <p:nvPr>
            <p:ph type="title"/>
          </p:nvPr>
        </p:nvSpPr>
        <p:spPr>
          <a:xfrm>
            <a:off x="804462" y="233314"/>
            <a:ext cx="8227457" cy="510904"/>
          </a:xfrm>
        </p:spPr>
        <p:txBody>
          <a:bodyPr/>
          <a:lstStyle/>
          <a:p>
            <a:r>
              <a:rPr lang="en-US" dirty="0"/>
              <a:t>How to build your test suite?</a:t>
            </a:r>
          </a:p>
        </p:txBody>
      </p:sp>
      <p:sp>
        <p:nvSpPr>
          <p:cNvPr id="21" name="Content Placeholder 4"/>
          <p:cNvSpPr>
            <a:spLocks noGrp="1"/>
          </p:cNvSpPr>
          <p:nvPr>
            <p:ph sz="quarter" idx="1"/>
          </p:nvPr>
        </p:nvSpPr>
        <p:spPr>
          <a:xfrm>
            <a:off x="880642" y="1012372"/>
            <a:ext cx="10357629" cy="4916480"/>
          </a:xfrm>
        </p:spPr>
        <p:txBody>
          <a:bodyPr numCol="2">
            <a:normAutofit/>
          </a:bodyPr>
          <a:lstStyle/>
          <a:p>
            <a:r>
              <a:rPr lang="en-US" dirty="0"/>
              <a:t>Two “levels”</a:t>
            </a:r>
          </a:p>
          <a:p>
            <a:pPr lvl="1"/>
            <a:r>
              <a:rPr lang="en-US" dirty="0"/>
              <a:t>Automated / scheduled testing </a:t>
            </a:r>
          </a:p>
          <a:p>
            <a:pPr lvl="2"/>
            <a:r>
              <a:rPr lang="en-US" dirty="0"/>
              <a:t>May be long running</a:t>
            </a:r>
          </a:p>
          <a:p>
            <a:pPr lvl="2"/>
            <a:r>
              <a:rPr lang="en-US" dirty="0"/>
              <a:t>Provide comprehensive coverage</a:t>
            </a:r>
          </a:p>
          <a:p>
            <a:pPr lvl="1"/>
            <a:r>
              <a:rPr lang="en-US" dirty="0"/>
              <a:t>Continuous integration</a:t>
            </a:r>
          </a:p>
          <a:p>
            <a:pPr lvl="2"/>
            <a:r>
              <a:rPr lang="en-US" dirty="0"/>
              <a:t>Quick diagnosis of error</a:t>
            </a:r>
          </a:p>
          <a:p>
            <a:r>
              <a:rPr lang="en-US" dirty="0"/>
              <a:t>A mix of different granularities works well</a:t>
            </a:r>
          </a:p>
          <a:p>
            <a:pPr lvl="1"/>
            <a:r>
              <a:rPr lang="en-US" dirty="0"/>
              <a:t>Unit tests for isolating component or sub-component level faults </a:t>
            </a:r>
          </a:p>
          <a:p>
            <a:pPr lvl="1"/>
            <a:r>
              <a:rPr lang="en-US" dirty="0"/>
              <a:t>Integration tests with simple to complex configuration and system level</a:t>
            </a:r>
          </a:p>
          <a:p>
            <a:pPr lvl="1"/>
            <a:r>
              <a:rPr lang="en-US" dirty="0"/>
              <a:t>Restart tests</a:t>
            </a:r>
          </a:p>
          <a:p>
            <a:r>
              <a:rPr lang="en-US" dirty="0"/>
              <a:t> Rules of thumb</a:t>
            </a:r>
          </a:p>
          <a:p>
            <a:pPr lvl="1"/>
            <a:r>
              <a:rPr lang="en-US" dirty="0"/>
              <a:t>Simple </a:t>
            </a:r>
          </a:p>
          <a:p>
            <a:pPr lvl="1"/>
            <a:r>
              <a:rPr lang="en-US" dirty="0"/>
              <a:t>Enable quick pin-pointing </a:t>
            </a:r>
          </a:p>
          <a:p>
            <a:pPr marL="346075" lvl="1" indent="0">
              <a:buNone/>
            </a:pPr>
            <a:endParaRPr lang="en-US" dirty="0"/>
          </a:p>
          <a:p>
            <a:pPr marL="346075" lvl="1" indent="0">
              <a:buNone/>
            </a:pPr>
            <a:r>
              <a:rPr lang="en-US" dirty="0"/>
              <a:t>Useful resources </a:t>
            </a:r>
            <a:r>
              <a:rPr lang="en-US" dirty="0">
                <a:hlinkClick r:id="rId3"/>
              </a:rPr>
              <a:t>https://ideas-productivity.org/resources/howtos/</a:t>
            </a:r>
            <a:endParaRPr lang="en-US" dirty="0"/>
          </a:p>
        </p:txBody>
      </p:sp>
    </p:spTree>
    <p:extLst>
      <p:ext uri="{BB962C8B-B14F-4D97-AF65-F5344CB8AC3E}">
        <p14:creationId xmlns:p14="http://schemas.microsoft.com/office/powerpoint/2010/main" val="8789338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E827E7-1B04-6059-DC21-F381E18D613E}"/>
              </a:ext>
            </a:extLst>
          </p:cNvPr>
          <p:cNvSpPr>
            <a:spLocks noGrp="1"/>
          </p:cNvSpPr>
          <p:nvPr>
            <p:ph type="title"/>
          </p:nvPr>
        </p:nvSpPr>
        <p:spPr/>
        <p:txBody>
          <a:bodyPr/>
          <a:lstStyle/>
          <a:p>
            <a:r>
              <a:rPr lang="en-US" dirty="0"/>
              <a:t>Types of Tests</a:t>
            </a:r>
          </a:p>
        </p:txBody>
      </p:sp>
      <p:sp>
        <p:nvSpPr>
          <p:cNvPr id="3" name="Content Placeholder 4">
            <a:extLst>
              <a:ext uri="{FF2B5EF4-FFF2-40B4-BE49-F238E27FC236}">
                <a16:creationId xmlns:a16="http://schemas.microsoft.com/office/drawing/2014/main" id="{A13C00BA-9C9C-7C0D-6354-5FA108DBBEAE}"/>
              </a:ext>
            </a:extLst>
          </p:cNvPr>
          <p:cNvSpPr txBox="1">
            <a:spLocks/>
          </p:cNvSpPr>
          <p:nvPr/>
        </p:nvSpPr>
        <p:spPr>
          <a:xfrm>
            <a:off x="447929" y="987948"/>
            <a:ext cx="6358800" cy="5458572"/>
          </a:xfrm>
          <a:prstGeom prst="rect">
            <a:avLst/>
          </a:prstGeom>
        </p:spPr>
        <p:txBody>
          <a:bodyPr>
            <a:normAutofit lnSpcReduction="10000"/>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charset="0"/>
              <a:buNone/>
            </a:pPr>
            <a:endParaRPr lang="en-US" b="1" dirty="0"/>
          </a:p>
          <a:p>
            <a:pPr marL="0" indent="0">
              <a:buFont typeface="Arial" charset="0"/>
              <a:buNone/>
            </a:pPr>
            <a:r>
              <a:rPr lang="en-US" b="1" dirty="0"/>
              <a:t>Well known tests for enterprise software</a:t>
            </a:r>
          </a:p>
          <a:p>
            <a:pPr marL="0" indent="0">
              <a:buFont typeface="Arial" charset="0"/>
              <a:buNone/>
            </a:pPr>
            <a:endParaRPr lang="en-US" b="1" dirty="0"/>
          </a:p>
          <a:p>
            <a:r>
              <a:rPr lang="en-US" dirty="0"/>
              <a:t>Unit tests – verify a single function, extremely quick to run </a:t>
            </a:r>
          </a:p>
          <a:p>
            <a:r>
              <a:rPr lang="en-US" dirty="0"/>
              <a:t>Regression tests – verify that there is no degradation in code capabilities</a:t>
            </a:r>
          </a:p>
          <a:p>
            <a:r>
              <a:rPr lang="en-US" dirty="0"/>
              <a:t>Integration tests – verify functions working together</a:t>
            </a:r>
          </a:p>
          <a:p>
            <a:r>
              <a:rPr lang="en-US" dirty="0"/>
              <a:t>System tests – verify functionality of the entire software</a:t>
            </a:r>
          </a:p>
          <a:p>
            <a:r>
              <a:rPr lang="en-US" dirty="0"/>
              <a:t>Acceptance tests – verify that the client needs are met</a:t>
            </a:r>
          </a:p>
        </p:txBody>
      </p:sp>
      <p:grpSp>
        <p:nvGrpSpPr>
          <p:cNvPr id="13" name="Group 12">
            <a:extLst>
              <a:ext uri="{FF2B5EF4-FFF2-40B4-BE49-F238E27FC236}">
                <a16:creationId xmlns:a16="http://schemas.microsoft.com/office/drawing/2014/main" id="{115CA004-16B8-AE11-2313-FCB23B56617A}"/>
              </a:ext>
            </a:extLst>
          </p:cNvPr>
          <p:cNvGrpSpPr/>
          <p:nvPr/>
        </p:nvGrpSpPr>
        <p:grpSpPr>
          <a:xfrm>
            <a:off x="6308805" y="395129"/>
            <a:ext cx="5930015" cy="3510000"/>
            <a:chOff x="6113768" y="1438962"/>
            <a:chExt cx="5930015" cy="3510000"/>
          </a:xfrm>
        </p:grpSpPr>
        <p:pic>
          <p:nvPicPr>
            <p:cNvPr id="4" name="Graphic 3">
              <a:extLst>
                <a:ext uri="{FF2B5EF4-FFF2-40B4-BE49-F238E27FC236}">
                  <a16:creationId xmlns:a16="http://schemas.microsoft.com/office/drawing/2014/main" id="{B129B11F-EE76-17CA-354F-C1CB5ADF7BEB}"/>
                </a:ext>
              </a:extLst>
            </p:cNvPr>
            <p:cNvPicPr>
              <a:picLocks noChangeAspect="1"/>
            </p:cNvPicPr>
            <p:nvPr/>
          </p:nvPicPr>
          <p:blipFill>
            <a:blip r:embed="rId2">
              <a:lum/>
              <a:alphaModFix/>
              <a:extLst>
                <a:ext uri="{96DAC541-7B7A-43D3-8B79-37D633B846F1}">
                  <asvg:svgBlip xmlns:asvg="http://schemas.microsoft.com/office/drawing/2016/SVG/main" r:embed="rId3"/>
                </a:ext>
              </a:extLst>
            </a:blip>
            <a:srcRect/>
            <a:stretch>
              <a:fillRect/>
            </a:stretch>
          </p:blipFill>
          <p:spPr>
            <a:xfrm>
              <a:off x="7114928" y="2205763"/>
              <a:ext cx="4020840" cy="2743199"/>
            </a:xfrm>
            <a:prstGeom prst="rect">
              <a:avLst/>
            </a:prstGeom>
            <a:noFill/>
            <a:ln>
              <a:noFill/>
            </a:ln>
          </p:spPr>
        </p:pic>
        <p:sp>
          <p:nvSpPr>
            <p:cNvPr id="5" name="TextBox 4">
              <a:extLst>
                <a:ext uri="{FF2B5EF4-FFF2-40B4-BE49-F238E27FC236}">
                  <a16:creationId xmlns:a16="http://schemas.microsoft.com/office/drawing/2014/main" id="{63BC78B0-51DF-7204-1737-0116F5772E3E}"/>
                </a:ext>
              </a:extLst>
            </p:cNvPr>
            <p:cNvSpPr txBox="1"/>
            <p:nvPr/>
          </p:nvSpPr>
          <p:spPr>
            <a:xfrm>
              <a:off x="8575447" y="4400323"/>
              <a:ext cx="1097280" cy="346320"/>
            </a:xfrm>
            <a:prstGeom prst="rect">
              <a:avLst/>
            </a:prstGeom>
            <a:noFill/>
            <a:ln>
              <a:noFill/>
            </a:ln>
          </p:spPr>
          <p:txBody>
            <a:bodyPr vert="horz" wrap="none" lIns="90000" tIns="45000" rIns="90000" bIns="45000" anchorCtr="0" compatLnSpc="0">
              <a:spAutoFit/>
            </a:bodyPr>
            <a:lstStyle/>
            <a:p>
              <a:pPr marL="0" marR="0" lvl="0" indent="0" rtl="0" hangingPunct="0">
                <a:lnSpc>
                  <a:spcPct val="100000"/>
                </a:lnSpc>
                <a:spcBef>
                  <a:spcPts val="0"/>
                </a:spcBef>
                <a:spcAft>
                  <a:spcPts val="0"/>
                </a:spcAft>
                <a:buNone/>
                <a:tabLst/>
              </a:pPr>
              <a:r>
                <a:rPr lang="en-US" sz="1800" b="0" i="0" u="none" strike="noStrike" kern="1200" cap="none">
                  <a:ln>
                    <a:noFill/>
                  </a:ln>
                  <a:latin typeface="Liberation Sans" pitchFamily="18"/>
                  <a:ea typeface="Noto Sans CJK SC" pitchFamily="2"/>
                  <a:cs typeface="Lohit Devanagari" pitchFamily="2"/>
                </a:rPr>
                <a:t>unit tests</a:t>
              </a:r>
            </a:p>
          </p:txBody>
        </p:sp>
        <p:sp>
          <p:nvSpPr>
            <p:cNvPr id="6" name="TextBox 5">
              <a:extLst>
                <a:ext uri="{FF2B5EF4-FFF2-40B4-BE49-F238E27FC236}">
                  <a16:creationId xmlns:a16="http://schemas.microsoft.com/office/drawing/2014/main" id="{3D16C612-1092-381A-A94E-FC62069D36A3}"/>
                </a:ext>
              </a:extLst>
            </p:cNvPr>
            <p:cNvSpPr txBox="1"/>
            <p:nvPr/>
          </p:nvSpPr>
          <p:spPr>
            <a:xfrm>
              <a:off x="8575447" y="3779682"/>
              <a:ext cx="1188719" cy="346320"/>
            </a:xfrm>
            <a:prstGeom prst="rect">
              <a:avLst/>
            </a:prstGeom>
            <a:noFill/>
            <a:ln>
              <a:noFill/>
            </a:ln>
          </p:spPr>
          <p:txBody>
            <a:bodyPr vert="horz" wrap="none" lIns="90000" tIns="45000" rIns="90000" bIns="45000" anchorCtr="0" compatLnSpc="0">
              <a:spAutoFit/>
            </a:bodyPr>
            <a:lstStyle/>
            <a:p>
              <a:pPr marL="0" marR="0" lvl="0" indent="0" rtl="0" hangingPunct="0">
                <a:lnSpc>
                  <a:spcPct val="100000"/>
                </a:lnSpc>
                <a:spcBef>
                  <a:spcPts val="0"/>
                </a:spcBef>
                <a:spcAft>
                  <a:spcPts val="0"/>
                </a:spcAft>
                <a:buNone/>
                <a:tabLst/>
              </a:pPr>
              <a:r>
                <a:rPr lang="en-US" sz="1800" b="0" i="0" u="none" strike="noStrike" kern="1200" cap="none">
                  <a:ln>
                    <a:noFill/>
                  </a:ln>
                  <a:latin typeface="Liberation Sans" pitchFamily="18"/>
                  <a:ea typeface="Noto Sans CJK SC" pitchFamily="2"/>
                  <a:cs typeface="Lohit Devanagari" pitchFamily="2"/>
                </a:rPr>
                <a:t>functional</a:t>
              </a:r>
            </a:p>
          </p:txBody>
        </p:sp>
        <p:sp>
          <p:nvSpPr>
            <p:cNvPr id="7" name="TextBox 6">
              <a:extLst>
                <a:ext uri="{FF2B5EF4-FFF2-40B4-BE49-F238E27FC236}">
                  <a16:creationId xmlns:a16="http://schemas.microsoft.com/office/drawing/2014/main" id="{923E8490-F835-0545-88DD-8E9D04BBEAE8}"/>
                </a:ext>
              </a:extLst>
            </p:cNvPr>
            <p:cNvSpPr txBox="1"/>
            <p:nvPr/>
          </p:nvSpPr>
          <p:spPr>
            <a:xfrm>
              <a:off x="8666888" y="3211603"/>
              <a:ext cx="1188719" cy="346320"/>
            </a:xfrm>
            <a:prstGeom prst="rect">
              <a:avLst/>
            </a:prstGeom>
            <a:noFill/>
            <a:ln>
              <a:noFill/>
            </a:ln>
          </p:spPr>
          <p:txBody>
            <a:bodyPr vert="horz" wrap="none" lIns="90000" tIns="45000" rIns="90000" bIns="45000" anchorCtr="0" compatLnSpc="0">
              <a:spAutoFit/>
            </a:bodyPr>
            <a:lstStyle/>
            <a:p>
              <a:pPr marL="0" marR="0" lvl="0" indent="0" rtl="0" hangingPunct="0">
                <a:lnSpc>
                  <a:spcPct val="100000"/>
                </a:lnSpc>
                <a:spcBef>
                  <a:spcPts val="0"/>
                </a:spcBef>
                <a:spcAft>
                  <a:spcPts val="0"/>
                </a:spcAft>
                <a:buNone/>
                <a:tabLst/>
              </a:pPr>
              <a:r>
                <a:rPr lang="en-US" sz="1800" b="0" i="0" u="none" strike="noStrike" kern="1200" cap="none">
                  <a:ln>
                    <a:noFill/>
                  </a:ln>
                  <a:latin typeface="Liberation Sans" pitchFamily="18"/>
                  <a:ea typeface="Noto Sans CJK SC" pitchFamily="2"/>
                  <a:cs typeface="Lohit Devanagari" pitchFamily="2"/>
                </a:rPr>
                <a:t>system</a:t>
              </a:r>
            </a:p>
          </p:txBody>
        </p:sp>
        <p:sp>
          <p:nvSpPr>
            <p:cNvPr id="8" name="TextBox 7">
              <a:extLst>
                <a:ext uri="{FF2B5EF4-FFF2-40B4-BE49-F238E27FC236}">
                  <a16:creationId xmlns:a16="http://schemas.microsoft.com/office/drawing/2014/main" id="{5026DDFF-DE89-98D9-BF41-3896147A4843}"/>
                </a:ext>
              </a:extLst>
            </p:cNvPr>
            <p:cNvSpPr txBox="1"/>
            <p:nvPr/>
          </p:nvSpPr>
          <p:spPr>
            <a:xfrm>
              <a:off x="8484008" y="2571523"/>
              <a:ext cx="1371599" cy="346320"/>
            </a:xfrm>
            <a:prstGeom prst="rect">
              <a:avLst/>
            </a:prstGeom>
            <a:noFill/>
            <a:ln>
              <a:noFill/>
            </a:ln>
          </p:spPr>
          <p:txBody>
            <a:bodyPr vert="horz" wrap="none" lIns="90000" tIns="45000" rIns="90000" bIns="45000" anchorCtr="0" compatLnSpc="0">
              <a:spAutoFit/>
            </a:bodyPr>
            <a:lstStyle/>
            <a:p>
              <a:pPr marL="0" marR="0" lvl="0" indent="0" rtl="0" hangingPunct="0">
                <a:lnSpc>
                  <a:spcPct val="100000"/>
                </a:lnSpc>
                <a:spcBef>
                  <a:spcPts val="0"/>
                </a:spcBef>
                <a:spcAft>
                  <a:spcPts val="0"/>
                </a:spcAft>
                <a:buNone/>
                <a:tabLst/>
              </a:pPr>
              <a:r>
                <a:rPr lang="en-US" sz="1800" b="0" i="0" u="none" strike="noStrike" kern="1200" cap="none">
                  <a:ln>
                    <a:noFill/>
                  </a:ln>
                  <a:latin typeface="Liberation Sans" pitchFamily="18"/>
                  <a:ea typeface="Noto Sans CJK SC" pitchFamily="2"/>
                  <a:cs typeface="Lohit Devanagari" pitchFamily="2"/>
                </a:rPr>
                <a:t>acceptance</a:t>
              </a:r>
            </a:p>
          </p:txBody>
        </p:sp>
        <p:sp>
          <p:nvSpPr>
            <p:cNvPr id="9" name="Freeform: Shape 19">
              <a:extLst>
                <a:ext uri="{FF2B5EF4-FFF2-40B4-BE49-F238E27FC236}">
                  <a16:creationId xmlns:a16="http://schemas.microsoft.com/office/drawing/2014/main" id="{ACB1E5D6-A9FE-B94A-D4D3-370642B78B61}"/>
                </a:ext>
              </a:extLst>
            </p:cNvPr>
            <p:cNvSpPr/>
            <p:nvPr/>
          </p:nvSpPr>
          <p:spPr>
            <a:xfrm>
              <a:off x="11082167" y="2297202"/>
              <a:ext cx="274320" cy="2468880"/>
            </a:xfrm>
            <a:custGeom>
              <a:avLst>
                <a:gd name="f0" fmla="val 1800"/>
                <a:gd name="f1" fmla="val 10800"/>
              </a:avLst>
              <a:gdLst>
                <a:gd name="f2" fmla="val 10800000"/>
                <a:gd name="f3" fmla="val 5400000"/>
                <a:gd name="f4" fmla="val 180"/>
                <a:gd name="f5" fmla="val w"/>
                <a:gd name="f6" fmla="val h"/>
                <a:gd name="f7" fmla="val 0"/>
                <a:gd name="f8" fmla="val 21600"/>
                <a:gd name="f9" fmla="val -2147483647"/>
                <a:gd name="f10" fmla="val 2147483647"/>
                <a:gd name="f11" fmla="val 5400"/>
                <a:gd name="f12" fmla="val 10800"/>
                <a:gd name="f13" fmla="val 16200"/>
                <a:gd name="f14" fmla="+- 0 0 0"/>
                <a:gd name="f15" fmla="*/ f5 1 21600"/>
                <a:gd name="f16" fmla="*/ f6 1 21600"/>
                <a:gd name="f17" fmla="pin 0 f0 5400"/>
                <a:gd name="f18" fmla="pin 0 f1 21600"/>
                <a:gd name="f19" fmla="*/ f14 f2 1"/>
                <a:gd name="f20" fmla="*/ f17 1 2"/>
                <a:gd name="f21" fmla="val f17"/>
                <a:gd name="f22" fmla="val f18"/>
                <a:gd name="f23" fmla="+- 21600 0 f17"/>
                <a:gd name="f24" fmla="*/ f17 10000 1"/>
                <a:gd name="f25" fmla="*/ 10800 f15 1"/>
                <a:gd name="f26" fmla="*/ f17 f16 1"/>
                <a:gd name="f27" fmla="*/ f8 f15 1"/>
                <a:gd name="f28" fmla="*/ f18 f16 1"/>
                <a:gd name="f29" fmla="*/ 0 f15 1"/>
                <a:gd name="f30" fmla="*/ 7800 f15 1"/>
                <a:gd name="f31" fmla="*/ 0 f16 1"/>
                <a:gd name="f32" fmla="*/ f19 1 f4"/>
                <a:gd name="f33" fmla="*/ 21600 f16 1"/>
                <a:gd name="f34" fmla="*/ 21600 f15 1"/>
                <a:gd name="f35" fmla="*/ 10800 f16 1"/>
                <a:gd name="f36" fmla="+- f22 0 f17"/>
                <a:gd name="f37" fmla="+- f22 0 f20"/>
                <a:gd name="f38" fmla="+- f22 f20 0"/>
                <a:gd name="f39" fmla="+- f22 f17 0"/>
                <a:gd name="f40" fmla="+- 21600 0 f20"/>
                <a:gd name="f41" fmla="*/ f24 1 31953"/>
                <a:gd name="f42" fmla="+- f32 0 f3"/>
                <a:gd name="f43" fmla="+- 21600 0 f41"/>
                <a:gd name="f44" fmla="*/ f41 f16 1"/>
                <a:gd name="f45" fmla="*/ f43 f16 1"/>
              </a:gdLst>
              <a:ahLst>
                <a:ahXY gdRefY="f0" minY="f7" maxY="f11">
                  <a:pos x="f25" y="f26"/>
                </a:ahXY>
                <a:ahXY gdRefY="f1" minY="f7" maxY="f8">
                  <a:pos x="f27" y="f28"/>
                </a:ahXY>
              </a:ahLst>
              <a:cxnLst>
                <a:cxn ang="3cd4">
                  <a:pos x="hc" y="t"/>
                </a:cxn>
                <a:cxn ang="0">
                  <a:pos x="r" y="vc"/>
                </a:cxn>
                <a:cxn ang="cd4">
                  <a:pos x="hc" y="b"/>
                </a:cxn>
                <a:cxn ang="cd2">
                  <a:pos x="l" y="vc"/>
                </a:cxn>
                <a:cxn ang="f42">
                  <a:pos x="f29" y="f31"/>
                </a:cxn>
                <a:cxn ang="f42">
                  <a:pos x="f29" y="f33"/>
                </a:cxn>
                <a:cxn ang="f42">
                  <a:pos x="f34" y="f35"/>
                </a:cxn>
              </a:cxnLst>
              <a:rect l="f29" t="f44" r="f30" b="f45"/>
              <a:pathLst>
                <a:path w="21600" h="21600">
                  <a:moveTo>
                    <a:pt x="f7" y="f7"/>
                  </a:moveTo>
                  <a:cubicBezTo>
                    <a:pt x="f11" y="f7"/>
                    <a:pt x="f12" y="f20"/>
                    <a:pt x="f12" y="f21"/>
                  </a:cubicBezTo>
                  <a:lnTo>
                    <a:pt x="f12" y="f36"/>
                  </a:lnTo>
                  <a:cubicBezTo>
                    <a:pt x="f12" y="f37"/>
                    <a:pt x="f13" y="f22"/>
                    <a:pt x="f8" y="f22"/>
                  </a:cubicBezTo>
                  <a:cubicBezTo>
                    <a:pt x="f13" y="f22"/>
                    <a:pt x="f12" y="f38"/>
                    <a:pt x="f12" y="f39"/>
                  </a:cubicBezTo>
                  <a:lnTo>
                    <a:pt x="f12" y="f23"/>
                  </a:lnTo>
                  <a:cubicBezTo>
                    <a:pt x="f12" y="f40"/>
                    <a:pt x="f11" y="f8"/>
                    <a:pt x="f7" y="f8"/>
                  </a:cubicBezTo>
                </a:path>
              </a:pathLst>
            </a:custGeom>
            <a:noFill/>
            <a:ln w="0">
              <a:solidFill>
                <a:srgbClr val="3465A4"/>
              </a:solidFill>
              <a:prstDash val="solid"/>
            </a:ln>
          </p:spPr>
          <p:txBody>
            <a:bodyPr wrap="none" lIns="90000" tIns="45000" rIns="90000" bIns="45000" anchor="ctr" anchorCtr="0" compatLnSpc="0">
              <a:noAutofit/>
            </a:bodyPr>
            <a:lstStyle/>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pitchFamily="2"/>
                <a:cs typeface="Lohit Devanagari" pitchFamily="2"/>
              </a:endParaRPr>
            </a:p>
          </p:txBody>
        </p:sp>
        <p:sp>
          <p:nvSpPr>
            <p:cNvPr id="10" name="TextBox 9">
              <a:extLst>
                <a:ext uri="{FF2B5EF4-FFF2-40B4-BE49-F238E27FC236}">
                  <a16:creationId xmlns:a16="http://schemas.microsoft.com/office/drawing/2014/main" id="{514C0280-7435-1795-D40A-DC2E59AEB531}"/>
                </a:ext>
              </a:extLst>
            </p:cNvPr>
            <p:cNvSpPr txBox="1"/>
            <p:nvPr/>
          </p:nvSpPr>
          <p:spPr>
            <a:xfrm>
              <a:off x="11370092" y="3224220"/>
              <a:ext cx="673691" cy="621793"/>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test suite</a:t>
              </a:r>
            </a:p>
          </p:txBody>
        </p:sp>
        <p:cxnSp>
          <p:nvCxnSpPr>
            <p:cNvPr id="11" name="Straight Arrow Connector 10">
              <a:extLst>
                <a:ext uri="{FF2B5EF4-FFF2-40B4-BE49-F238E27FC236}">
                  <a16:creationId xmlns:a16="http://schemas.microsoft.com/office/drawing/2014/main" id="{7A53C5C3-BE8A-D485-3CBF-9B69E4967C58}"/>
                </a:ext>
              </a:extLst>
            </p:cNvPr>
            <p:cNvCxnSpPr/>
            <p:nvPr/>
          </p:nvCxnSpPr>
          <p:spPr>
            <a:xfrm flipV="1">
              <a:off x="7058408" y="2205402"/>
              <a:ext cx="15480" cy="2570761"/>
            </a:xfrm>
            <a:prstGeom prst="straightConnector1">
              <a:avLst/>
            </a:prstGeom>
            <a:noFill/>
            <a:ln w="54720">
              <a:solidFill>
                <a:srgbClr val="000000"/>
              </a:solidFill>
              <a:prstDash val="solid"/>
              <a:tailEnd type="arrow"/>
            </a:ln>
          </p:spPr>
        </p:cxnSp>
        <p:sp>
          <p:nvSpPr>
            <p:cNvPr id="12" name="TextBox 11">
              <a:extLst>
                <a:ext uri="{FF2B5EF4-FFF2-40B4-BE49-F238E27FC236}">
                  <a16:creationId xmlns:a16="http://schemas.microsoft.com/office/drawing/2014/main" id="{B9284C0A-F789-376E-C7DF-3B9623C2D177}"/>
                </a:ext>
              </a:extLst>
            </p:cNvPr>
            <p:cNvSpPr txBox="1"/>
            <p:nvPr/>
          </p:nvSpPr>
          <p:spPr>
            <a:xfrm>
              <a:off x="6113768" y="1438962"/>
              <a:ext cx="1920239" cy="858240"/>
            </a:xfrm>
            <a:prstGeom prst="rect">
              <a:avLst/>
            </a:prstGeom>
            <a:noFill/>
            <a:ln>
              <a:noFill/>
            </a:ln>
          </p:spPr>
          <p:txBody>
            <a:bodyPr vert="horz" wrap="none" lIns="90000" tIns="45000" rIns="90000" bIns="45000" anchorCtr="0" compatLnSpc="0">
              <a:spAutoFit/>
            </a:bodyPr>
            <a:lstStyle/>
            <a:p>
              <a:pPr marL="0" marR="0" lvl="0" indent="0" rtl="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Code coverage,</a:t>
              </a:r>
            </a:p>
            <a:p>
              <a:pPr marL="0" marR="0" lvl="0" indent="0" rtl="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Complexity</a:t>
              </a:r>
            </a:p>
          </p:txBody>
        </p:sp>
      </p:grpSp>
    </p:spTree>
    <p:extLst>
      <p:ext uri="{BB962C8B-B14F-4D97-AF65-F5344CB8AC3E}">
        <p14:creationId xmlns:p14="http://schemas.microsoft.com/office/powerpoint/2010/main" val="119222290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25.8|7|19.3|5.6|9|17.8|16.3|3.9|16.6|0.7"/>
</p:tagLst>
</file>

<file path=ppt/theme/theme1.xml><?xml version="1.0" encoding="utf-8"?>
<a:theme xmlns:a="http://schemas.openxmlformats.org/drawingml/2006/main" name="Presentations (Wide Screen)">
  <a:themeElements>
    <a:clrScheme name="ECP 171103 final">
      <a:dk1>
        <a:sysClr val="windowText" lastClr="000000"/>
      </a:dk1>
      <a:lt1>
        <a:sysClr val="window" lastClr="FFFFFF"/>
      </a:lt1>
      <a:dk2>
        <a:srgbClr val="266093"/>
      </a:dk2>
      <a:lt2>
        <a:srgbClr val="FFFFFF"/>
      </a:lt2>
      <a:accent1>
        <a:srgbClr val="2A75BB"/>
      </a:accent1>
      <a:accent2>
        <a:srgbClr val="84B641"/>
      </a:accent2>
      <a:accent3>
        <a:srgbClr val="43B1E5"/>
      </a:accent3>
      <a:accent4>
        <a:srgbClr val="D13940"/>
      </a:accent4>
      <a:accent5>
        <a:srgbClr val="C39C2F"/>
      </a:accent5>
      <a:accent6>
        <a:srgbClr val="7F7F7F"/>
      </a:accent6>
      <a:hlink>
        <a:srgbClr val="A03123"/>
      </a:hlink>
      <a:folHlink>
        <a:srgbClr val="00000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solidFill>
        <a:ln>
          <a:noFill/>
        </a:ln>
        <a:effectLst>
          <a:outerShdw blurRad="44450" dist="27940" dir="5400000" algn="ctr">
            <a:srgbClr val="000000">
              <a:alpha val="32000"/>
            </a:srgbClr>
          </a:outerShdw>
        </a:effectLst>
      </a:spPr>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defPPr algn="ctr">
          <a:lnSpc>
            <a:spcPct val="90000"/>
          </a:lnSpc>
          <a:defRPr sz="2000" dirty="0">
            <a:solidFill>
              <a:schemeClr val="bg1"/>
            </a:solidFill>
          </a:defRPr>
        </a:defPPr>
      </a:lstStyle>
    </a:spDef>
    <a:txDef>
      <a:spPr>
        <a:noFill/>
      </a:spPr>
      <a:bodyPr wrap="square" lIns="118872" tIns="91440" rIns="118872" bIns="91440" rtlCol="0" anchor="ctr" anchorCtr="0">
        <a:spAutoFit/>
      </a:bodyPr>
      <a:lstStyle>
        <a:defPPr algn="l">
          <a:lnSpc>
            <a:spcPct val="90000"/>
          </a:lnSpc>
          <a:defRPr dirty="0" smtClean="0"/>
        </a:defPPr>
      </a:lstStyle>
    </a:txDef>
  </a:objectDefaults>
  <a:extraClrSchemeLst/>
  <a:extLst>
    <a:ext uri="{05A4C25C-085E-4340-85A3-A5531E510DB2}">
      <thm15:themeFamily xmlns:thm15="http://schemas.microsoft.com/office/thememl/2012/main" name="ECP_PowerPointTemplate-v1.0_20171106" id="{82BFD86B-8FF4-4B2C-AD68-5655622D7E2C}" vid="{C92328A0-5FA1-40E2-AE72-E588ED49ADD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565464437F680748A68B85EB6594EA7D" ma:contentTypeVersion="0" ma:contentTypeDescription="Create a new document." ma:contentTypeScope="" ma:versionID="fe3f4dd58d5914c51cfc6deaa8ad845c">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Props1.xml><?xml version="1.0" encoding="utf-8"?>
<ds:datastoreItem xmlns:ds="http://schemas.openxmlformats.org/officeDocument/2006/customXml" ds:itemID="{A50EC660-24D0-43A0-AE5E-E274115E726B}">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www.w3.org/XML/1998/namespace"/>
    <ds:schemaRef ds:uri="http://purl.org/dc/dcmitype/"/>
    <ds:schemaRef ds:uri="http://schemas.microsoft.com/office/infopath/2007/PartnerControls"/>
  </ds:schemaRefs>
</ds:datastoreItem>
</file>

<file path=customXml/itemProps2.xml><?xml version="1.0" encoding="utf-8"?>
<ds:datastoreItem xmlns:ds="http://schemas.openxmlformats.org/officeDocument/2006/customXml" ds:itemID="{19E20559-B232-4371-8690-E3D8007EDB82}">
  <ds:schemaRefs>
    <ds:schemaRef ds:uri="http://schemas.microsoft.com/sharepoint/v3/contenttype/forms"/>
  </ds:schemaRefs>
</ds:datastoreItem>
</file>

<file path=customXml/itemProps3.xml><?xml version="1.0" encoding="utf-8"?>
<ds:datastoreItem xmlns:ds="http://schemas.openxmlformats.org/officeDocument/2006/customXml" ds:itemID="{E8DB7DEB-074E-4EE8-9B6E-FD277323109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docProps/app.xml><?xml version="1.0" encoding="utf-8"?>
<Properties xmlns="http://schemas.openxmlformats.org/officeDocument/2006/extended-properties" xmlns:vt="http://schemas.openxmlformats.org/officeDocument/2006/docPropsVTypes">
  <Template>ECP_PowerPoint_Template-v1.0_20171106</Template>
  <TotalTime>5561</TotalTime>
  <Words>6695</Words>
  <Application>Microsoft Macintosh PowerPoint</Application>
  <PresentationFormat>Custom</PresentationFormat>
  <Paragraphs>560</Paragraphs>
  <Slides>41</Slides>
  <Notes>28</Notes>
  <HiddenSlides>2</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41</vt:i4>
      </vt:variant>
    </vt:vector>
  </HeadingPairs>
  <TitlesOfParts>
    <vt:vector size="51" baseType="lpstr">
      <vt:lpstr>Arial</vt:lpstr>
      <vt:lpstr>Arial Black</vt:lpstr>
      <vt:lpstr>Calibri</vt:lpstr>
      <vt:lpstr>Computer Modern Serif</vt:lpstr>
      <vt:lpstr>Courier</vt:lpstr>
      <vt:lpstr>Liberation Sans</vt:lpstr>
      <vt:lpstr>Menlo</vt:lpstr>
      <vt:lpstr>Monaco</vt:lpstr>
      <vt:lpstr>Times New Roman</vt:lpstr>
      <vt:lpstr>Presentations (Wide Screen)</vt:lpstr>
      <vt:lpstr>Testing Strategies – Condensed Version</vt:lpstr>
      <vt:lpstr>License, Citation and Acknowledgements</vt:lpstr>
      <vt:lpstr>Hypothetical</vt:lpstr>
      <vt:lpstr>What is Testing</vt:lpstr>
      <vt:lpstr>What is Testing</vt:lpstr>
      <vt:lpstr>Hypothetical</vt:lpstr>
      <vt:lpstr>Test/Doc Driven Development</vt:lpstr>
      <vt:lpstr>How to build your test suite?</vt:lpstr>
      <vt:lpstr>Types of Tests</vt:lpstr>
      <vt:lpstr>Types of Tests</vt:lpstr>
      <vt:lpstr>Classes of Tests</vt:lpstr>
      <vt:lpstr>Hypothetical</vt:lpstr>
      <vt:lpstr>Additional Notes: Good Testing Practices </vt:lpstr>
      <vt:lpstr>PowerPoint Presentation</vt:lpstr>
      <vt:lpstr>How to build your test suite?</vt:lpstr>
      <vt:lpstr>Python Example</vt:lpstr>
      <vt:lpstr>CMake Example</vt:lpstr>
      <vt:lpstr>Checking Code Coverage - Example https://github.com/bssw-tutorial/hello-numerical-world </vt:lpstr>
      <vt:lpstr>Graphical View of Gcov Output and Tutorials for Code Coverage </vt:lpstr>
      <vt:lpstr>Many ways to run/view coverage</vt:lpstr>
      <vt:lpstr>Going Further</vt:lpstr>
      <vt:lpstr>Building Test-suite</vt:lpstr>
      <vt:lpstr>Summary: Rules of Thumb</vt:lpstr>
      <vt:lpstr>Testing Takeaways</vt:lpstr>
      <vt:lpstr>Questions?</vt:lpstr>
      <vt:lpstr>What is Continuous Integration (CI)?</vt:lpstr>
      <vt:lpstr>CI Components</vt:lpstr>
      <vt:lpstr>Examples…</vt:lpstr>
      <vt:lpstr>Examples... Joint Center for Satellite Data Assimilation (JEDI)</vt:lpstr>
      <vt:lpstr>Hints from the front lines</vt:lpstr>
      <vt:lpstr>Words of warning from github</vt:lpstr>
      <vt:lpstr>Hints from the front lines</vt:lpstr>
      <vt:lpstr>Hints from the front lines</vt:lpstr>
      <vt:lpstr>Good ideas and idioms from across developer spaces</vt:lpstr>
      <vt:lpstr>PowerPoint Presentation</vt:lpstr>
      <vt:lpstr>The case for software productivity</vt:lpstr>
      <vt:lpstr>The case for software design</vt:lpstr>
      <vt:lpstr>PowerPoint Presentation</vt:lpstr>
      <vt:lpstr>Ginkgo Contribution Pipeline</vt:lpstr>
      <vt:lpstr>Hints from the front lines</vt:lpstr>
      <vt:lpstr>Team Experiences with CI</vt:lpstr>
    </vt:vector>
  </TitlesOfParts>
  <Company>ORNL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Challenges of Exascale Computing</dc:title>
  <dc:creator>Bernholdt, David E.</dc:creator>
  <cp:lastModifiedBy>Rogers, David</cp:lastModifiedBy>
  <cp:revision>276</cp:revision>
  <cp:lastPrinted>2017-11-02T18:35:01Z</cp:lastPrinted>
  <dcterms:created xsi:type="dcterms:W3CDTF">2018-11-06T17:28:56Z</dcterms:created>
  <dcterms:modified xsi:type="dcterms:W3CDTF">2023-05-05T19:51:59Z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0x010100565464437F680748A68B85EB6594EA7D</vt:lpwstr>
  </property>
</Properties>
</file>